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70" r:id="rId9"/>
    <p:sldId id="263" r:id="rId10"/>
    <p:sldId id="264" r:id="rId11"/>
    <p:sldId id="271" r:id="rId12"/>
    <p:sldId id="265" r:id="rId13"/>
    <p:sldId id="266" r:id="rId14"/>
    <p:sldId id="272" r:id="rId15"/>
    <p:sldId id="267" r:id="rId16"/>
    <p:sldId id="268" r:id="rId17"/>
    <p:sldId id="273" r:id="rId18"/>
    <p:sldId id="269"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627E49D-8DA7-402F-ACB2-7A6ACA9535AF}" type="datetimeFigureOut">
              <a:rPr lang="id-ID" smtClean="0"/>
              <a:pPr/>
              <a:t>13/12/2016</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5D8B6A-ED0A-422F-97A7-C3F92E2396B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27E49D-8DA7-402F-ACB2-7A6ACA9535AF}" type="datetimeFigureOut">
              <a:rPr lang="id-ID" smtClean="0"/>
              <a:pPr/>
              <a:t>13/12/2016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05D8B6A-ED0A-422F-97A7-C3F92E2396B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27E49D-8DA7-402F-ACB2-7A6ACA9535AF}" type="datetimeFigureOut">
              <a:rPr lang="id-ID" smtClean="0"/>
              <a:pPr/>
              <a:t>13/12/2016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05D8B6A-ED0A-422F-97A7-C3F92E2396B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27E49D-8DA7-402F-ACB2-7A6ACA9535AF}" type="datetimeFigureOut">
              <a:rPr lang="id-ID" smtClean="0"/>
              <a:pPr/>
              <a:t>13/12/2016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05D8B6A-ED0A-422F-97A7-C3F92E2396B3}"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627E49D-8DA7-402F-ACB2-7A6ACA9535AF}" type="datetimeFigureOut">
              <a:rPr lang="id-ID" smtClean="0"/>
              <a:pPr/>
              <a:t>13/12/2016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05D8B6A-ED0A-422F-97A7-C3F92E2396B3}"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27E49D-8DA7-402F-ACB2-7A6ACA9535AF}" type="datetimeFigureOut">
              <a:rPr lang="id-ID" smtClean="0"/>
              <a:pPr/>
              <a:t>13/12/2016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05D8B6A-ED0A-422F-97A7-C3F92E2396B3}"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627E49D-8DA7-402F-ACB2-7A6ACA9535AF}" type="datetimeFigureOut">
              <a:rPr lang="id-ID" smtClean="0"/>
              <a:pPr/>
              <a:t>13/12/2016</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605D8B6A-ED0A-422F-97A7-C3F92E2396B3}"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627E49D-8DA7-402F-ACB2-7A6ACA9535AF}" type="datetimeFigureOut">
              <a:rPr lang="id-ID" smtClean="0"/>
              <a:pPr/>
              <a:t>13/12/2016</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605D8B6A-ED0A-422F-97A7-C3F92E2396B3}"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627E49D-8DA7-402F-ACB2-7A6ACA9535AF}" type="datetimeFigureOut">
              <a:rPr lang="id-ID" smtClean="0"/>
              <a:pPr/>
              <a:t>13/12/2016</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605D8B6A-ED0A-422F-97A7-C3F92E2396B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627E49D-8DA7-402F-ACB2-7A6ACA9535AF}" type="datetimeFigureOut">
              <a:rPr lang="id-ID" smtClean="0"/>
              <a:pPr/>
              <a:t>13/12/2016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05D8B6A-ED0A-422F-97A7-C3F92E2396B3}"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627E49D-8DA7-402F-ACB2-7A6ACA9535AF}" type="datetimeFigureOut">
              <a:rPr lang="id-ID" smtClean="0"/>
              <a:pPr/>
              <a:t>13/12/2016</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5D8B6A-ED0A-422F-97A7-C3F92E2396B3}"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627E49D-8DA7-402F-ACB2-7A6ACA9535AF}" type="datetimeFigureOut">
              <a:rPr lang="id-ID" smtClean="0"/>
              <a:pPr/>
              <a:t>13/12/2016</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5D8B6A-ED0A-422F-97A7-C3F92E2396B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600" dirty="0" smtClean="0"/>
              <a:t>Penentuan Biaya Produk Bersama dan Produk Sampingan</a:t>
            </a:r>
            <a:endParaRPr lang="id-ID" sz="3600" dirty="0"/>
          </a:p>
        </p:txBody>
      </p:sp>
      <p:sp>
        <p:nvSpPr>
          <p:cNvPr id="3" name="Subtitle 2"/>
          <p:cNvSpPr>
            <a:spLocks noGrp="1"/>
          </p:cNvSpPr>
          <p:nvPr>
            <p:ph type="subTitle" idx="1"/>
          </p:nvPr>
        </p:nvSpPr>
        <p:spPr>
          <a:xfrm>
            <a:off x="714348" y="4143380"/>
            <a:ext cx="7772400" cy="1199704"/>
          </a:xfrm>
        </p:spPr>
        <p:txBody>
          <a:bodyPr>
            <a:normAutofit fontScale="92500" lnSpcReduction="20000"/>
          </a:bodyPr>
          <a:lstStyle/>
          <a:p>
            <a:r>
              <a:rPr lang="id-ID" dirty="0" smtClean="0"/>
              <a:t>HARIRI, SE., M.Ak</a:t>
            </a:r>
          </a:p>
          <a:p>
            <a:r>
              <a:rPr lang="id-ID" dirty="0" smtClean="0"/>
              <a:t>Universitas Islam Malang</a:t>
            </a:r>
          </a:p>
          <a:p>
            <a:r>
              <a:rPr lang="id-ID" dirty="0" smtClean="0"/>
              <a:t>2016</a:t>
            </a:r>
            <a:endParaRPr lang="id-ID" dirty="0"/>
          </a:p>
        </p:txBody>
      </p:sp>
      <p:sp>
        <p:nvSpPr>
          <p:cNvPr id="4" name="Rounded Rectangle 3"/>
          <p:cNvSpPr/>
          <p:nvPr/>
        </p:nvSpPr>
        <p:spPr>
          <a:xfrm>
            <a:off x="357158" y="357166"/>
            <a:ext cx="1500198" cy="6429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Pert 11</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id-ID" dirty="0" smtClean="0"/>
              <a:t>Contoh:</a:t>
            </a:r>
          </a:p>
          <a:p>
            <a:pPr>
              <a:buNone/>
            </a:pPr>
            <a:r>
              <a:rPr lang="id-ID" dirty="0" smtClean="0"/>
              <a:t>PT Abadi Buana Citra adalah sebuah perushaan pengilangan minyak. Biaya bersama yang diperlukan untuk proses pengilangan minyak tersebut adalah sebesar Rp. 1.000.000. Proses produksi bersama yang dilaksanakan secara bersamaan adalah bensin sebanyak 40.000 liter, minyak pelumas 35.000 liter, dan minyak tanah 25.000 liter. Total biaya produksi secara keseluruhan sebanyak 100.000 liter. Berdasarkan data tersebut, dapat dihitung biaya produksi rata-rata per liter sebesar Rp.10 (Rp.1.000.000/100.000 liter). Buatlah alokasi biaya bersama terhadap produk tersebut.</a:t>
            </a:r>
          </a:p>
          <a:p>
            <a:pPr>
              <a:buNone/>
            </a:pP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123440"/>
        </p:xfrm>
        <a:graphic>
          <a:graphicData uri="http://schemas.openxmlformats.org/drawingml/2006/table">
            <a:tbl>
              <a:tblPr firstRow="1" bandRow="1">
                <a:tableStyleId>{5C22544A-7EE6-4342-B048-85BDC9FD1C3A}</a:tableStyleId>
              </a:tblPr>
              <a:tblGrid>
                <a:gridCol w="1828784"/>
                <a:gridCol w="2071702"/>
                <a:gridCol w="2143140"/>
                <a:gridCol w="2185974"/>
              </a:tblGrid>
              <a:tr h="370840">
                <a:tc>
                  <a:txBody>
                    <a:bodyPr/>
                    <a:lstStyle/>
                    <a:p>
                      <a:pPr algn="ctr"/>
                      <a:r>
                        <a:rPr lang="id-ID" dirty="0" smtClean="0"/>
                        <a:t>Produk</a:t>
                      </a:r>
                      <a:endParaRPr lang="id-ID" dirty="0"/>
                    </a:p>
                  </a:txBody>
                  <a:tcPr/>
                </a:tc>
                <a:tc>
                  <a:txBody>
                    <a:bodyPr/>
                    <a:lstStyle/>
                    <a:p>
                      <a:pPr algn="ctr"/>
                      <a:r>
                        <a:rPr lang="id-ID" dirty="0" smtClean="0"/>
                        <a:t>Kuantitas</a:t>
                      </a:r>
                      <a:endParaRPr lang="id-ID" dirty="0"/>
                    </a:p>
                  </a:txBody>
                  <a:tcPr/>
                </a:tc>
                <a:tc>
                  <a:txBody>
                    <a:bodyPr/>
                    <a:lstStyle/>
                    <a:p>
                      <a:pPr algn="ctr"/>
                      <a:r>
                        <a:rPr lang="id-ID" dirty="0" smtClean="0"/>
                        <a:t>Rata-Rata Biaya</a:t>
                      </a:r>
                    </a:p>
                    <a:p>
                      <a:pPr algn="ctr"/>
                      <a:r>
                        <a:rPr lang="id-ID" dirty="0" smtClean="0"/>
                        <a:t>Per Satuan</a:t>
                      </a:r>
                      <a:endParaRPr lang="id-ID" dirty="0"/>
                    </a:p>
                  </a:txBody>
                  <a:tcPr/>
                </a:tc>
                <a:tc>
                  <a:txBody>
                    <a:bodyPr/>
                    <a:lstStyle/>
                    <a:p>
                      <a:pPr algn="ctr"/>
                      <a:r>
                        <a:rPr lang="id-ID" dirty="0" smtClean="0"/>
                        <a:t>Alokasi Biaya</a:t>
                      </a:r>
                    </a:p>
                    <a:p>
                      <a:pPr algn="ctr"/>
                      <a:r>
                        <a:rPr lang="id-ID" dirty="0" smtClean="0"/>
                        <a:t>Bersama</a:t>
                      </a:r>
                      <a:endParaRPr lang="id-ID" dirty="0"/>
                    </a:p>
                  </a:txBody>
                  <a:tcPr/>
                </a:tc>
              </a:tr>
              <a:tr h="370840">
                <a:tc>
                  <a:txBody>
                    <a:bodyPr/>
                    <a:lstStyle/>
                    <a:p>
                      <a:r>
                        <a:rPr lang="id-ID" dirty="0" smtClean="0"/>
                        <a:t>Bensin</a:t>
                      </a:r>
                      <a:endParaRPr lang="id-ID" dirty="0"/>
                    </a:p>
                  </a:txBody>
                  <a:tcPr/>
                </a:tc>
                <a:tc>
                  <a:txBody>
                    <a:bodyPr/>
                    <a:lstStyle/>
                    <a:p>
                      <a:pPr algn="r"/>
                      <a:r>
                        <a:rPr lang="id-ID" dirty="0" smtClean="0"/>
                        <a:t>40.000 Liter</a:t>
                      </a:r>
                      <a:endParaRPr lang="id-ID" dirty="0"/>
                    </a:p>
                  </a:txBody>
                  <a:tcPr/>
                </a:tc>
                <a:tc>
                  <a:txBody>
                    <a:bodyPr/>
                    <a:lstStyle/>
                    <a:p>
                      <a:pPr algn="r"/>
                      <a:r>
                        <a:rPr lang="id-ID" dirty="0" smtClean="0"/>
                        <a:t>Rp.10</a:t>
                      </a:r>
                      <a:endParaRPr lang="id-ID" dirty="0"/>
                    </a:p>
                  </a:txBody>
                  <a:tcPr/>
                </a:tc>
                <a:tc>
                  <a:txBody>
                    <a:bodyPr/>
                    <a:lstStyle/>
                    <a:p>
                      <a:pPr algn="r"/>
                      <a:r>
                        <a:rPr lang="id-ID" dirty="0" smtClean="0"/>
                        <a:t>Rp.400.000</a:t>
                      </a:r>
                      <a:endParaRPr lang="id-ID" dirty="0"/>
                    </a:p>
                  </a:txBody>
                  <a:tcPr/>
                </a:tc>
              </a:tr>
              <a:tr h="370840">
                <a:tc>
                  <a:txBody>
                    <a:bodyPr/>
                    <a:lstStyle/>
                    <a:p>
                      <a:r>
                        <a:rPr lang="id-ID" dirty="0" smtClean="0"/>
                        <a:t>Pelumas</a:t>
                      </a:r>
                      <a:endParaRPr lang="id-ID" dirty="0"/>
                    </a:p>
                  </a:txBody>
                  <a:tcPr/>
                </a:tc>
                <a:tc>
                  <a:txBody>
                    <a:bodyPr/>
                    <a:lstStyle/>
                    <a:p>
                      <a:pPr algn="r"/>
                      <a:r>
                        <a:rPr lang="id-ID" dirty="0" smtClean="0"/>
                        <a:t>35.000 Liter</a:t>
                      </a:r>
                      <a:endParaRPr lang="id-ID" dirty="0"/>
                    </a:p>
                  </a:txBody>
                  <a:tcPr/>
                </a:tc>
                <a:tc>
                  <a:txBody>
                    <a:bodyPr/>
                    <a:lstStyle/>
                    <a:p>
                      <a:pPr algn="r"/>
                      <a:r>
                        <a:rPr lang="id-ID" dirty="0" smtClean="0"/>
                        <a:t>Rp.10</a:t>
                      </a:r>
                      <a:endParaRPr lang="id-ID" dirty="0"/>
                    </a:p>
                  </a:txBody>
                  <a:tcPr/>
                </a:tc>
                <a:tc>
                  <a:txBody>
                    <a:bodyPr/>
                    <a:lstStyle/>
                    <a:p>
                      <a:pPr algn="r"/>
                      <a:r>
                        <a:rPr lang="id-ID" dirty="0" smtClean="0"/>
                        <a:t>Rp.350.000</a:t>
                      </a:r>
                      <a:endParaRPr lang="id-ID" dirty="0"/>
                    </a:p>
                  </a:txBody>
                  <a:tcPr/>
                </a:tc>
              </a:tr>
              <a:tr h="370840">
                <a:tc>
                  <a:txBody>
                    <a:bodyPr/>
                    <a:lstStyle/>
                    <a:p>
                      <a:r>
                        <a:rPr lang="id-ID" dirty="0" smtClean="0"/>
                        <a:t>Minyak Tanah</a:t>
                      </a:r>
                      <a:endParaRPr lang="id-ID" dirty="0"/>
                    </a:p>
                  </a:txBody>
                  <a:tcPr/>
                </a:tc>
                <a:tc>
                  <a:txBody>
                    <a:bodyPr/>
                    <a:lstStyle/>
                    <a:p>
                      <a:pPr algn="r"/>
                      <a:r>
                        <a:rPr lang="id-ID" dirty="0" smtClean="0"/>
                        <a:t>25.000</a:t>
                      </a:r>
                      <a:r>
                        <a:rPr lang="id-ID" baseline="0" dirty="0" smtClean="0"/>
                        <a:t> Liter</a:t>
                      </a:r>
                      <a:endParaRPr lang="id-ID" dirty="0"/>
                    </a:p>
                  </a:txBody>
                  <a:tcPr/>
                </a:tc>
                <a:tc>
                  <a:txBody>
                    <a:bodyPr/>
                    <a:lstStyle/>
                    <a:p>
                      <a:pPr algn="r"/>
                      <a:r>
                        <a:rPr lang="id-ID" dirty="0" smtClean="0"/>
                        <a:t>Rp.10</a:t>
                      </a:r>
                      <a:endParaRPr lang="id-ID" dirty="0"/>
                    </a:p>
                  </a:txBody>
                  <a:tcPr/>
                </a:tc>
                <a:tc>
                  <a:txBody>
                    <a:bodyPr/>
                    <a:lstStyle/>
                    <a:p>
                      <a:pPr algn="r"/>
                      <a:r>
                        <a:rPr lang="id-ID" dirty="0" smtClean="0"/>
                        <a:t>Rp.250.000</a:t>
                      </a:r>
                      <a:endParaRPr lang="id-ID" dirty="0"/>
                    </a:p>
                  </a:txBody>
                  <a:tcPr/>
                </a:tc>
              </a:tr>
              <a:tr h="370840">
                <a:tc>
                  <a:txBody>
                    <a:bodyPr/>
                    <a:lstStyle/>
                    <a:p>
                      <a:r>
                        <a:rPr lang="id-ID" b="1" dirty="0" smtClean="0">
                          <a:solidFill>
                            <a:srgbClr val="FF0000"/>
                          </a:solidFill>
                        </a:rPr>
                        <a:t>Total</a:t>
                      </a:r>
                      <a:endParaRPr lang="id-ID" b="1" dirty="0">
                        <a:solidFill>
                          <a:srgbClr val="FF0000"/>
                        </a:solidFill>
                      </a:endParaRPr>
                    </a:p>
                  </a:txBody>
                  <a:tcPr/>
                </a:tc>
                <a:tc>
                  <a:txBody>
                    <a:bodyPr/>
                    <a:lstStyle/>
                    <a:p>
                      <a:pPr algn="r"/>
                      <a:r>
                        <a:rPr lang="id-ID" b="1" dirty="0" smtClean="0">
                          <a:solidFill>
                            <a:srgbClr val="FF0000"/>
                          </a:solidFill>
                        </a:rPr>
                        <a:t>100.000 Liter</a:t>
                      </a:r>
                      <a:endParaRPr lang="id-ID" b="1" dirty="0">
                        <a:solidFill>
                          <a:srgbClr val="FF0000"/>
                        </a:solidFill>
                      </a:endParaRPr>
                    </a:p>
                  </a:txBody>
                  <a:tcPr/>
                </a:tc>
                <a:tc>
                  <a:txBody>
                    <a:bodyPr/>
                    <a:lstStyle/>
                    <a:p>
                      <a:pPr algn="r"/>
                      <a:endParaRPr lang="id-ID" b="1" dirty="0">
                        <a:solidFill>
                          <a:srgbClr val="FF0000"/>
                        </a:solidFill>
                      </a:endParaRPr>
                    </a:p>
                  </a:txBody>
                  <a:tcPr/>
                </a:tc>
                <a:tc>
                  <a:txBody>
                    <a:bodyPr/>
                    <a:lstStyle/>
                    <a:p>
                      <a:pPr algn="r"/>
                      <a:r>
                        <a:rPr lang="id-ID" b="1" dirty="0" smtClean="0">
                          <a:solidFill>
                            <a:srgbClr val="FF0000"/>
                          </a:solidFill>
                        </a:rPr>
                        <a:t>Rp.1.000.000</a:t>
                      </a:r>
                      <a:endParaRPr lang="id-ID" b="1" dirty="0">
                        <a:solidFill>
                          <a:srgbClr val="FF0000"/>
                        </a:solidFill>
                      </a:endParaRPr>
                    </a:p>
                  </a:txBody>
                  <a:tcPr/>
                </a:tc>
              </a:tr>
            </a:tbl>
          </a:graphicData>
        </a:graphic>
      </p:graphicFrame>
      <p:sp>
        <p:nvSpPr>
          <p:cNvPr id="3" name="Title 2"/>
          <p:cNvSpPr>
            <a:spLocks noGrp="1"/>
          </p:cNvSpPr>
          <p:nvPr>
            <p:ph type="title"/>
          </p:nvPr>
        </p:nvSpPr>
        <p:spPr/>
        <p:txBody>
          <a:bodyPr>
            <a:normAutofit fontScale="90000"/>
          </a:bodyPr>
          <a:lstStyle/>
          <a:p>
            <a:r>
              <a:rPr lang="id-ID" dirty="0" smtClean="0"/>
              <a:t>Metode Rata-Rata Biaya Per Satuan</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Metode Rata-Rata Tertimbang</a:t>
            </a:r>
          </a:p>
          <a:p>
            <a:pPr>
              <a:buNone/>
            </a:pPr>
            <a:r>
              <a:rPr lang="id-ID" dirty="0" smtClean="0"/>
              <a:t>	Metode ini didasarkan atas asumsi bahwa masing-masing produk yang dihasilkan dalam proses produksi bersama memiliki faktor penimbang yang berbeda, antara lain disebabkan oleh tingkat kesulitan pembuatan produk, waktu yang dikonsumsi, keahlian tenaga kerja, kualitas produk yang dihasilkan, dan faktor penimbang lain yang relevan.</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id-ID" dirty="0" smtClean="0"/>
              <a:t>Contoh:</a:t>
            </a:r>
          </a:p>
          <a:p>
            <a:pPr>
              <a:buNone/>
            </a:pPr>
            <a:r>
              <a:rPr lang="id-ID" dirty="0" smtClean="0"/>
              <a:t>PT Abadi Buana Citra adalah sebuah perushaan pengilangan minyak. Biaya bersama yang diperlukan untuk proses pengilangan minyak tersebut adalah sebesar Rp. 1.000.000. Proses produksi bersama yang dilaksanakan secara bersamaan adalah bensin sebanyak 40.000 liter, minyak pelumas 35.000 liter, dan minyak tanah 25.000 liter. Angka penimbang untuk masing-masing produk, yaitu: bensin 3, minyak pelumas 2, dan minyak tanah 1. Berdasarkan data tersebut, buatlah alokasi biaya bersama.</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214880"/>
        </p:xfrm>
        <a:graphic>
          <a:graphicData uri="http://schemas.openxmlformats.org/drawingml/2006/table">
            <a:tbl>
              <a:tblPr firstRow="1" bandRow="1">
                <a:tableStyleId>{5C22544A-7EE6-4342-B048-85BDC9FD1C3A}</a:tableStyleId>
              </a:tblPr>
              <a:tblGrid>
                <a:gridCol w="1645920"/>
                <a:gridCol w="1468748"/>
                <a:gridCol w="1143008"/>
                <a:gridCol w="1857388"/>
                <a:gridCol w="2114536"/>
              </a:tblGrid>
              <a:tr h="370840">
                <a:tc>
                  <a:txBody>
                    <a:bodyPr/>
                    <a:lstStyle/>
                    <a:p>
                      <a:pPr algn="ctr"/>
                      <a:r>
                        <a:rPr lang="id-ID" sz="1400" dirty="0" smtClean="0"/>
                        <a:t>Produk</a:t>
                      </a:r>
                      <a:endParaRPr lang="id-ID" sz="1400" dirty="0"/>
                    </a:p>
                  </a:txBody>
                  <a:tcPr/>
                </a:tc>
                <a:tc>
                  <a:txBody>
                    <a:bodyPr/>
                    <a:lstStyle/>
                    <a:p>
                      <a:pPr algn="ctr"/>
                      <a:r>
                        <a:rPr lang="id-ID" sz="1400" dirty="0" smtClean="0"/>
                        <a:t>Jumlah</a:t>
                      </a:r>
                      <a:r>
                        <a:rPr lang="id-ID" sz="1400" baseline="0" dirty="0" smtClean="0"/>
                        <a:t> Produk</a:t>
                      </a:r>
                    </a:p>
                    <a:p>
                      <a:pPr algn="ctr"/>
                      <a:endParaRPr lang="id-ID" sz="1400" baseline="0" dirty="0" smtClean="0"/>
                    </a:p>
                    <a:p>
                      <a:pPr algn="ctr"/>
                      <a:r>
                        <a:rPr lang="id-ID" sz="1400" baseline="0" dirty="0" smtClean="0"/>
                        <a:t>(1)</a:t>
                      </a:r>
                      <a:endParaRPr lang="id-ID" sz="1400" dirty="0" smtClean="0"/>
                    </a:p>
                  </a:txBody>
                  <a:tcPr/>
                </a:tc>
                <a:tc>
                  <a:txBody>
                    <a:bodyPr/>
                    <a:lstStyle/>
                    <a:p>
                      <a:pPr algn="ctr"/>
                      <a:r>
                        <a:rPr lang="id-ID" sz="1400" dirty="0" smtClean="0"/>
                        <a:t>Angka</a:t>
                      </a:r>
                    </a:p>
                    <a:p>
                      <a:pPr algn="ctr"/>
                      <a:r>
                        <a:rPr lang="id-ID" sz="1400" dirty="0" smtClean="0"/>
                        <a:t>Penimbang</a:t>
                      </a:r>
                    </a:p>
                    <a:p>
                      <a:pPr algn="ctr"/>
                      <a:r>
                        <a:rPr lang="id-ID" sz="1400" dirty="0" smtClean="0"/>
                        <a:t>(2)</a:t>
                      </a:r>
                      <a:endParaRPr lang="id-ID" sz="1400" dirty="0"/>
                    </a:p>
                  </a:txBody>
                  <a:tcPr/>
                </a:tc>
                <a:tc>
                  <a:txBody>
                    <a:bodyPr/>
                    <a:lstStyle/>
                    <a:p>
                      <a:pPr algn="ctr"/>
                      <a:r>
                        <a:rPr lang="id-ID" sz="1400" dirty="0" smtClean="0"/>
                        <a:t>Jml Produk x A</a:t>
                      </a:r>
                      <a:r>
                        <a:rPr lang="id-ID" sz="1400" baseline="0" dirty="0" smtClean="0"/>
                        <a:t> Penimbang</a:t>
                      </a:r>
                    </a:p>
                    <a:p>
                      <a:pPr algn="ctr"/>
                      <a:r>
                        <a:rPr lang="id-ID" sz="1400" baseline="0" dirty="0" smtClean="0"/>
                        <a:t>(3)=(1)x(2)</a:t>
                      </a:r>
                      <a:endParaRPr lang="id-ID" sz="1400" dirty="0"/>
                    </a:p>
                  </a:txBody>
                  <a:tcPr/>
                </a:tc>
                <a:tc>
                  <a:txBody>
                    <a:bodyPr/>
                    <a:lstStyle/>
                    <a:p>
                      <a:pPr algn="ctr"/>
                      <a:r>
                        <a:rPr lang="id-ID" sz="1400" dirty="0" smtClean="0"/>
                        <a:t>Alokasi</a:t>
                      </a:r>
                      <a:r>
                        <a:rPr lang="id-ID" sz="1400" baseline="0" dirty="0" smtClean="0"/>
                        <a:t> Biaya Bersama</a:t>
                      </a:r>
                    </a:p>
                    <a:p>
                      <a:pPr algn="ctr"/>
                      <a:r>
                        <a:rPr lang="id-ID" sz="1400" baseline="0" dirty="0" smtClean="0"/>
                        <a:t>(4)=(3)/215.000 ltr x Rp.1Jt</a:t>
                      </a:r>
                      <a:endParaRPr lang="id-ID" sz="1400" dirty="0"/>
                    </a:p>
                  </a:txBody>
                  <a:tcPr/>
                </a:tc>
              </a:tr>
              <a:tr h="370840">
                <a:tc>
                  <a:txBody>
                    <a:bodyPr/>
                    <a:lstStyle/>
                    <a:p>
                      <a:r>
                        <a:rPr lang="id-ID" dirty="0" smtClean="0"/>
                        <a:t>Bensin</a:t>
                      </a:r>
                      <a:endParaRPr lang="id-ID" dirty="0"/>
                    </a:p>
                  </a:txBody>
                  <a:tcPr/>
                </a:tc>
                <a:tc>
                  <a:txBody>
                    <a:bodyPr/>
                    <a:lstStyle/>
                    <a:p>
                      <a:pPr algn="r"/>
                      <a:r>
                        <a:rPr lang="id-ID" dirty="0" smtClean="0"/>
                        <a:t>40.000 ltr</a:t>
                      </a:r>
                      <a:endParaRPr lang="id-ID" dirty="0"/>
                    </a:p>
                  </a:txBody>
                  <a:tcPr/>
                </a:tc>
                <a:tc>
                  <a:txBody>
                    <a:bodyPr/>
                    <a:lstStyle/>
                    <a:p>
                      <a:pPr algn="ctr"/>
                      <a:r>
                        <a:rPr lang="id-ID" dirty="0" smtClean="0"/>
                        <a:t>3</a:t>
                      </a:r>
                      <a:endParaRPr lang="id-ID" dirty="0"/>
                    </a:p>
                  </a:txBody>
                  <a:tcPr/>
                </a:tc>
                <a:tc>
                  <a:txBody>
                    <a:bodyPr/>
                    <a:lstStyle/>
                    <a:p>
                      <a:pPr algn="r"/>
                      <a:r>
                        <a:rPr lang="id-ID" dirty="0" smtClean="0"/>
                        <a:t>120.000 ltr</a:t>
                      </a:r>
                      <a:endParaRPr lang="id-ID" dirty="0"/>
                    </a:p>
                  </a:txBody>
                  <a:tcPr/>
                </a:tc>
                <a:tc>
                  <a:txBody>
                    <a:bodyPr/>
                    <a:lstStyle/>
                    <a:p>
                      <a:pPr algn="r"/>
                      <a:r>
                        <a:rPr lang="id-ID" dirty="0" smtClean="0"/>
                        <a:t>Rp.558.140</a:t>
                      </a:r>
                      <a:endParaRPr lang="id-ID" dirty="0"/>
                    </a:p>
                  </a:txBody>
                  <a:tcPr/>
                </a:tc>
              </a:tr>
              <a:tr h="370840">
                <a:tc>
                  <a:txBody>
                    <a:bodyPr/>
                    <a:lstStyle/>
                    <a:p>
                      <a:r>
                        <a:rPr lang="id-ID" dirty="0" smtClean="0"/>
                        <a:t>Pelumas</a:t>
                      </a:r>
                      <a:endParaRPr lang="id-ID" dirty="0"/>
                    </a:p>
                  </a:txBody>
                  <a:tcPr/>
                </a:tc>
                <a:tc>
                  <a:txBody>
                    <a:bodyPr/>
                    <a:lstStyle/>
                    <a:p>
                      <a:pPr algn="r"/>
                      <a:r>
                        <a:rPr lang="id-ID" dirty="0" smtClean="0"/>
                        <a:t>35.000 ltr</a:t>
                      </a:r>
                      <a:endParaRPr lang="id-ID" dirty="0"/>
                    </a:p>
                  </a:txBody>
                  <a:tcPr/>
                </a:tc>
                <a:tc>
                  <a:txBody>
                    <a:bodyPr/>
                    <a:lstStyle/>
                    <a:p>
                      <a:pPr algn="ctr"/>
                      <a:r>
                        <a:rPr lang="id-ID" dirty="0" smtClean="0"/>
                        <a:t>2</a:t>
                      </a:r>
                      <a:endParaRPr lang="id-ID" dirty="0"/>
                    </a:p>
                  </a:txBody>
                  <a:tcPr/>
                </a:tc>
                <a:tc>
                  <a:txBody>
                    <a:bodyPr/>
                    <a:lstStyle/>
                    <a:p>
                      <a:pPr algn="r"/>
                      <a:r>
                        <a:rPr lang="id-ID" dirty="0" smtClean="0"/>
                        <a:t>70.000</a:t>
                      </a:r>
                      <a:r>
                        <a:rPr lang="id-ID" baseline="0" dirty="0" smtClean="0"/>
                        <a:t> ltr</a:t>
                      </a:r>
                      <a:endParaRPr lang="id-ID" dirty="0"/>
                    </a:p>
                  </a:txBody>
                  <a:tcPr/>
                </a:tc>
                <a:tc>
                  <a:txBody>
                    <a:bodyPr/>
                    <a:lstStyle/>
                    <a:p>
                      <a:pPr algn="r"/>
                      <a:r>
                        <a:rPr lang="id-ID" dirty="0" smtClean="0"/>
                        <a:t>Rp.325.581</a:t>
                      </a:r>
                      <a:endParaRPr lang="id-ID" dirty="0"/>
                    </a:p>
                  </a:txBody>
                  <a:tcPr/>
                </a:tc>
              </a:tr>
              <a:tr h="370840">
                <a:tc>
                  <a:txBody>
                    <a:bodyPr/>
                    <a:lstStyle/>
                    <a:p>
                      <a:r>
                        <a:rPr lang="id-ID" sz="1400" dirty="0" smtClean="0"/>
                        <a:t>Minyak</a:t>
                      </a:r>
                      <a:r>
                        <a:rPr lang="id-ID" sz="1400" baseline="0" dirty="0" smtClean="0"/>
                        <a:t> </a:t>
                      </a:r>
                      <a:r>
                        <a:rPr lang="id-ID" sz="1400" dirty="0" smtClean="0"/>
                        <a:t>Tanah</a:t>
                      </a:r>
                      <a:endParaRPr lang="id-ID" sz="1400" dirty="0"/>
                    </a:p>
                  </a:txBody>
                  <a:tcPr/>
                </a:tc>
                <a:tc>
                  <a:txBody>
                    <a:bodyPr/>
                    <a:lstStyle/>
                    <a:p>
                      <a:pPr algn="r"/>
                      <a:r>
                        <a:rPr lang="id-ID" dirty="0" smtClean="0"/>
                        <a:t>25.000 ltr</a:t>
                      </a:r>
                      <a:endParaRPr lang="id-ID" dirty="0"/>
                    </a:p>
                  </a:txBody>
                  <a:tcPr/>
                </a:tc>
                <a:tc>
                  <a:txBody>
                    <a:bodyPr/>
                    <a:lstStyle/>
                    <a:p>
                      <a:pPr algn="ctr"/>
                      <a:r>
                        <a:rPr lang="id-ID" dirty="0" smtClean="0"/>
                        <a:t>1</a:t>
                      </a:r>
                      <a:endParaRPr lang="id-ID" dirty="0"/>
                    </a:p>
                  </a:txBody>
                  <a:tcPr/>
                </a:tc>
                <a:tc>
                  <a:txBody>
                    <a:bodyPr/>
                    <a:lstStyle/>
                    <a:p>
                      <a:pPr algn="r"/>
                      <a:r>
                        <a:rPr lang="id-ID" dirty="0" smtClean="0"/>
                        <a:t>25.000</a:t>
                      </a:r>
                      <a:r>
                        <a:rPr lang="id-ID" baseline="0" dirty="0" smtClean="0"/>
                        <a:t> ltr</a:t>
                      </a:r>
                      <a:endParaRPr lang="id-ID" dirty="0"/>
                    </a:p>
                  </a:txBody>
                  <a:tcPr/>
                </a:tc>
                <a:tc>
                  <a:txBody>
                    <a:bodyPr/>
                    <a:lstStyle/>
                    <a:p>
                      <a:pPr algn="r"/>
                      <a:r>
                        <a:rPr lang="id-ID" dirty="0" smtClean="0"/>
                        <a:t>Rp.116.279</a:t>
                      </a:r>
                      <a:endParaRPr lang="id-ID" dirty="0"/>
                    </a:p>
                  </a:txBody>
                  <a:tcPr/>
                </a:tc>
              </a:tr>
              <a:tr h="370840">
                <a:tc>
                  <a:txBody>
                    <a:bodyPr/>
                    <a:lstStyle/>
                    <a:p>
                      <a:r>
                        <a:rPr lang="id-ID" dirty="0" smtClean="0">
                          <a:solidFill>
                            <a:srgbClr val="FF0000"/>
                          </a:solidFill>
                        </a:rPr>
                        <a:t>Total</a:t>
                      </a:r>
                      <a:endParaRPr lang="id-ID" dirty="0">
                        <a:solidFill>
                          <a:srgbClr val="FF0000"/>
                        </a:solidFill>
                      </a:endParaRPr>
                    </a:p>
                  </a:txBody>
                  <a:tcPr/>
                </a:tc>
                <a:tc>
                  <a:txBody>
                    <a:bodyPr/>
                    <a:lstStyle/>
                    <a:p>
                      <a:pPr algn="r"/>
                      <a:r>
                        <a:rPr lang="id-ID" dirty="0" smtClean="0">
                          <a:solidFill>
                            <a:srgbClr val="FF0000"/>
                          </a:solidFill>
                        </a:rPr>
                        <a:t>100.000</a:t>
                      </a:r>
                      <a:r>
                        <a:rPr lang="id-ID" baseline="0" dirty="0" smtClean="0">
                          <a:solidFill>
                            <a:srgbClr val="FF0000"/>
                          </a:solidFill>
                        </a:rPr>
                        <a:t> ltr</a:t>
                      </a:r>
                      <a:endParaRPr lang="id-ID" dirty="0">
                        <a:solidFill>
                          <a:srgbClr val="FF0000"/>
                        </a:solidFill>
                      </a:endParaRPr>
                    </a:p>
                  </a:txBody>
                  <a:tcPr/>
                </a:tc>
                <a:tc>
                  <a:txBody>
                    <a:bodyPr/>
                    <a:lstStyle/>
                    <a:p>
                      <a:pPr algn="ctr"/>
                      <a:endParaRPr lang="id-ID" dirty="0">
                        <a:solidFill>
                          <a:srgbClr val="FF0000"/>
                        </a:solidFill>
                      </a:endParaRPr>
                    </a:p>
                  </a:txBody>
                  <a:tcPr/>
                </a:tc>
                <a:tc>
                  <a:txBody>
                    <a:bodyPr/>
                    <a:lstStyle/>
                    <a:p>
                      <a:pPr algn="r"/>
                      <a:r>
                        <a:rPr lang="id-ID" dirty="0" smtClean="0">
                          <a:solidFill>
                            <a:srgbClr val="FF0000"/>
                          </a:solidFill>
                        </a:rPr>
                        <a:t>215.000 ltr</a:t>
                      </a:r>
                      <a:endParaRPr lang="id-ID" dirty="0">
                        <a:solidFill>
                          <a:srgbClr val="FF0000"/>
                        </a:solidFill>
                      </a:endParaRPr>
                    </a:p>
                  </a:txBody>
                  <a:tcPr/>
                </a:tc>
                <a:tc>
                  <a:txBody>
                    <a:bodyPr/>
                    <a:lstStyle/>
                    <a:p>
                      <a:pPr algn="r"/>
                      <a:r>
                        <a:rPr lang="id-ID" dirty="0" smtClean="0">
                          <a:solidFill>
                            <a:srgbClr val="FF0000"/>
                          </a:solidFill>
                        </a:rPr>
                        <a:t>Rp.1.000.000</a:t>
                      </a:r>
                      <a:endParaRPr lang="id-ID" dirty="0">
                        <a:solidFill>
                          <a:srgbClr val="FF0000"/>
                        </a:solidFill>
                      </a:endParaRPr>
                    </a:p>
                  </a:txBody>
                  <a:tcPr/>
                </a:tc>
              </a:tr>
            </a:tbl>
          </a:graphicData>
        </a:graphic>
      </p:graphicFrame>
      <p:sp>
        <p:nvSpPr>
          <p:cNvPr id="3" name="Title 2"/>
          <p:cNvSpPr>
            <a:spLocks noGrp="1"/>
          </p:cNvSpPr>
          <p:nvPr>
            <p:ph type="title"/>
          </p:nvPr>
        </p:nvSpPr>
        <p:spPr/>
        <p:txBody>
          <a:bodyPr/>
          <a:lstStyle/>
          <a:p>
            <a:r>
              <a:rPr lang="id-ID" dirty="0" smtClean="0"/>
              <a:t>Metode Rata-Rata Tertimbang</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Metode Unit Kuantitatif</a:t>
            </a:r>
          </a:p>
          <a:p>
            <a:pPr>
              <a:buNone/>
            </a:pPr>
            <a:r>
              <a:rPr lang="id-ID" dirty="0" smtClean="0"/>
              <a:t>	Metode ini didasarkan pada asumsi bahwa masing-masing produk yang dihasilkan dalam proses produksi bersama menggunakan sejumlah bahan baku sesuai dengan tingkat koefisien pemanfaatan bahan baku yang terdapat pada masing-masing produk yang dihasilkan.</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id-ID" dirty="0" smtClean="0"/>
              <a:t>Contoh:</a:t>
            </a:r>
          </a:p>
          <a:p>
            <a:pPr>
              <a:buNone/>
            </a:pPr>
            <a:r>
              <a:rPr lang="id-ID" dirty="0" smtClean="0"/>
              <a:t>PT Abadi Buana Citra adalah sebuah perushaan pengilangan minyak. Biaya bersama yang diperlukan untuk proses pengilangan minyak tersebut adalah sebesar Rp. 1.000.000. Dalam Proses produksinya, perusahaan menggunakan bahan minyak mentah sebanyak 100.000 liter untuk diolah menjadi bensin, minyak pelumas, dan minyak tanah. Bensin menggunakan minyak mentah sebanyak 40.000 liter, minyak pelumas 35.000 liter, dan minyak tanah 25.000 liter. </a:t>
            </a:r>
          </a:p>
          <a:p>
            <a:pPr>
              <a:buNone/>
            </a:pPr>
            <a:r>
              <a:rPr lang="id-ID" dirty="0" smtClean="0"/>
              <a:t>Berdasarkan data tersebut, buatlah alokasi biaya bersama.</a:t>
            </a:r>
          </a:p>
          <a:p>
            <a:pPr>
              <a:buNone/>
            </a:pPr>
            <a:endParaRPr lang="id-ID" dirty="0" smtClean="0"/>
          </a:p>
          <a:p>
            <a:pPr>
              <a:buNone/>
            </a:pP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2397760"/>
        </p:xfrm>
        <a:graphic>
          <a:graphicData uri="http://schemas.openxmlformats.org/drawingml/2006/table">
            <a:tbl>
              <a:tblPr firstRow="1" bandRow="1">
                <a:tableStyleId>{5C22544A-7EE6-4342-B048-85BDC9FD1C3A}</a:tableStyleId>
              </a:tblPr>
              <a:tblGrid>
                <a:gridCol w="2057400"/>
                <a:gridCol w="2557466"/>
                <a:gridCol w="1557334"/>
                <a:gridCol w="2057400"/>
              </a:tblGrid>
              <a:tr h="370840">
                <a:tc>
                  <a:txBody>
                    <a:bodyPr/>
                    <a:lstStyle/>
                    <a:p>
                      <a:pPr algn="ctr"/>
                      <a:r>
                        <a:rPr lang="id-ID" dirty="0" smtClean="0"/>
                        <a:t>Produk</a:t>
                      </a:r>
                      <a:endParaRPr lang="id-ID" dirty="0"/>
                    </a:p>
                  </a:txBody>
                  <a:tcPr/>
                </a:tc>
                <a:tc>
                  <a:txBody>
                    <a:bodyPr/>
                    <a:lstStyle/>
                    <a:p>
                      <a:pPr algn="ctr"/>
                      <a:r>
                        <a:rPr lang="id-ID" dirty="0" smtClean="0"/>
                        <a:t>Kuantitas Pemakaian</a:t>
                      </a:r>
                    </a:p>
                    <a:p>
                      <a:pPr algn="ctr"/>
                      <a:r>
                        <a:rPr lang="id-ID" dirty="0" smtClean="0"/>
                        <a:t>Bahan Baku</a:t>
                      </a:r>
                    </a:p>
                    <a:p>
                      <a:pPr algn="ctr"/>
                      <a:r>
                        <a:rPr lang="id-ID" dirty="0" smtClean="0"/>
                        <a:t>(1)</a:t>
                      </a:r>
                      <a:endParaRPr lang="id-ID" dirty="0"/>
                    </a:p>
                  </a:txBody>
                  <a:tcPr/>
                </a:tc>
                <a:tc>
                  <a:txBody>
                    <a:bodyPr/>
                    <a:lstStyle/>
                    <a:p>
                      <a:pPr algn="ctr"/>
                      <a:r>
                        <a:rPr lang="id-ID" dirty="0" smtClean="0"/>
                        <a:t>Persentase</a:t>
                      </a:r>
                    </a:p>
                    <a:p>
                      <a:pPr algn="ctr"/>
                      <a:endParaRPr lang="id-ID" dirty="0" smtClean="0"/>
                    </a:p>
                    <a:p>
                      <a:pPr algn="ctr"/>
                      <a:r>
                        <a:rPr lang="id-ID" dirty="0" smtClean="0"/>
                        <a:t>(2)</a:t>
                      </a:r>
                      <a:endParaRPr lang="id-ID" dirty="0"/>
                    </a:p>
                  </a:txBody>
                  <a:tcPr/>
                </a:tc>
                <a:tc>
                  <a:txBody>
                    <a:bodyPr/>
                    <a:lstStyle/>
                    <a:p>
                      <a:pPr algn="ctr"/>
                      <a:r>
                        <a:rPr lang="id-ID" dirty="0" smtClean="0"/>
                        <a:t>Alokasi Biaya Bersama</a:t>
                      </a:r>
                    </a:p>
                    <a:p>
                      <a:pPr algn="ctr"/>
                      <a:r>
                        <a:rPr lang="id-ID" dirty="0" smtClean="0"/>
                        <a:t>(3)=(2)xRp.1Jt</a:t>
                      </a:r>
                      <a:endParaRPr lang="id-ID" dirty="0"/>
                    </a:p>
                  </a:txBody>
                  <a:tcPr/>
                </a:tc>
              </a:tr>
              <a:tr h="370840">
                <a:tc>
                  <a:txBody>
                    <a:bodyPr/>
                    <a:lstStyle/>
                    <a:p>
                      <a:r>
                        <a:rPr lang="id-ID" dirty="0" smtClean="0"/>
                        <a:t>Bensin</a:t>
                      </a:r>
                      <a:endParaRPr lang="id-ID" dirty="0"/>
                    </a:p>
                  </a:txBody>
                  <a:tcPr/>
                </a:tc>
                <a:tc>
                  <a:txBody>
                    <a:bodyPr/>
                    <a:lstStyle/>
                    <a:p>
                      <a:pPr algn="r"/>
                      <a:r>
                        <a:rPr lang="id-ID" dirty="0" smtClean="0"/>
                        <a:t>40.000 liter</a:t>
                      </a:r>
                      <a:endParaRPr lang="id-ID" dirty="0"/>
                    </a:p>
                  </a:txBody>
                  <a:tcPr/>
                </a:tc>
                <a:tc>
                  <a:txBody>
                    <a:bodyPr/>
                    <a:lstStyle/>
                    <a:p>
                      <a:pPr algn="ctr"/>
                      <a:r>
                        <a:rPr lang="id-ID" dirty="0" smtClean="0"/>
                        <a:t>40%</a:t>
                      </a:r>
                      <a:endParaRPr lang="id-ID" dirty="0"/>
                    </a:p>
                  </a:txBody>
                  <a:tcPr/>
                </a:tc>
                <a:tc>
                  <a:txBody>
                    <a:bodyPr/>
                    <a:lstStyle/>
                    <a:p>
                      <a:pPr algn="r"/>
                      <a:r>
                        <a:rPr lang="id-ID" dirty="0" smtClean="0"/>
                        <a:t>Rp.400.000</a:t>
                      </a:r>
                      <a:endParaRPr lang="id-ID" dirty="0"/>
                    </a:p>
                  </a:txBody>
                  <a:tcPr/>
                </a:tc>
              </a:tr>
              <a:tr h="370840">
                <a:tc>
                  <a:txBody>
                    <a:bodyPr/>
                    <a:lstStyle/>
                    <a:p>
                      <a:r>
                        <a:rPr lang="id-ID" dirty="0" smtClean="0"/>
                        <a:t>Pelumas</a:t>
                      </a:r>
                      <a:endParaRPr lang="id-ID" dirty="0"/>
                    </a:p>
                  </a:txBody>
                  <a:tcPr/>
                </a:tc>
                <a:tc>
                  <a:txBody>
                    <a:bodyPr/>
                    <a:lstStyle/>
                    <a:p>
                      <a:pPr algn="r"/>
                      <a:r>
                        <a:rPr lang="id-ID" dirty="0" smtClean="0"/>
                        <a:t>35.000 liter</a:t>
                      </a:r>
                      <a:endParaRPr lang="id-ID" dirty="0"/>
                    </a:p>
                  </a:txBody>
                  <a:tcPr/>
                </a:tc>
                <a:tc>
                  <a:txBody>
                    <a:bodyPr/>
                    <a:lstStyle/>
                    <a:p>
                      <a:pPr algn="ctr"/>
                      <a:r>
                        <a:rPr lang="id-ID" dirty="0" smtClean="0"/>
                        <a:t>35%</a:t>
                      </a:r>
                      <a:endParaRPr lang="id-ID" dirty="0"/>
                    </a:p>
                  </a:txBody>
                  <a:tcPr/>
                </a:tc>
                <a:tc>
                  <a:txBody>
                    <a:bodyPr/>
                    <a:lstStyle/>
                    <a:p>
                      <a:pPr algn="r"/>
                      <a:r>
                        <a:rPr lang="id-ID" dirty="0" smtClean="0"/>
                        <a:t>Rp.350.000</a:t>
                      </a:r>
                    </a:p>
                  </a:txBody>
                  <a:tcPr/>
                </a:tc>
              </a:tr>
              <a:tr h="370840">
                <a:tc>
                  <a:txBody>
                    <a:bodyPr/>
                    <a:lstStyle/>
                    <a:p>
                      <a:r>
                        <a:rPr lang="id-ID" dirty="0" smtClean="0"/>
                        <a:t>Minyak Tanah</a:t>
                      </a:r>
                      <a:endParaRPr lang="id-ID" dirty="0"/>
                    </a:p>
                  </a:txBody>
                  <a:tcPr/>
                </a:tc>
                <a:tc>
                  <a:txBody>
                    <a:bodyPr/>
                    <a:lstStyle/>
                    <a:p>
                      <a:pPr algn="r"/>
                      <a:r>
                        <a:rPr lang="id-ID" dirty="0" smtClean="0"/>
                        <a:t>25.000 liter</a:t>
                      </a:r>
                      <a:endParaRPr lang="id-ID" dirty="0"/>
                    </a:p>
                  </a:txBody>
                  <a:tcPr/>
                </a:tc>
                <a:tc>
                  <a:txBody>
                    <a:bodyPr/>
                    <a:lstStyle/>
                    <a:p>
                      <a:pPr algn="ctr"/>
                      <a:r>
                        <a:rPr lang="id-ID" dirty="0" smtClean="0"/>
                        <a:t>25%</a:t>
                      </a:r>
                      <a:endParaRPr lang="id-ID" dirty="0"/>
                    </a:p>
                  </a:txBody>
                  <a:tcPr/>
                </a:tc>
                <a:tc>
                  <a:txBody>
                    <a:bodyPr/>
                    <a:lstStyle/>
                    <a:p>
                      <a:pPr algn="r"/>
                      <a:r>
                        <a:rPr lang="id-ID" dirty="0" smtClean="0"/>
                        <a:t>Rp.250.000</a:t>
                      </a:r>
                      <a:endParaRPr lang="id-ID" dirty="0"/>
                    </a:p>
                  </a:txBody>
                  <a:tcPr/>
                </a:tc>
              </a:tr>
              <a:tr h="370840">
                <a:tc>
                  <a:txBody>
                    <a:bodyPr/>
                    <a:lstStyle/>
                    <a:p>
                      <a:r>
                        <a:rPr lang="id-ID" dirty="0" smtClean="0">
                          <a:solidFill>
                            <a:srgbClr val="FF0000"/>
                          </a:solidFill>
                        </a:rPr>
                        <a:t>Total</a:t>
                      </a:r>
                      <a:endParaRPr lang="id-ID" dirty="0">
                        <a:solidFill>
                          <a:srgbClr val="FF0000"/>
                        </a:solidFill>
                      </a:endParaRPr>
                    </a:p>
                  </a:txBody>
                  <a:tcPr/>
                </a:tc>
                <a:tc>
                  <a:txBody>
                    <a:bodyPr/>
                    <a:lstStyle/>
                    <a:p>
                      <a:pPr algn="r"/>
                      <a:r>
                        <a:rPr lang="id-ID" dirty="0" smtClean="0">
                          <a:solidFill>
                            <a:srgbClr val="FF0000"/>
                          </a:solidFill>
                        </a:rPr>
                        <a:t>100.000 liter</a:t>
                      </a:r>
                      <a:endParaRPr lang="id-ID" dirty="0">
                        <a:solidFill>
                          <a:srgbClr val="FF0000"/>
                        </a:solidFill>
                      </a:endParaRPr>
                    </a:p>
                  </a:txBody>
                  <a:tcPr/>
                </a:tc>
                <a:tc>
                  <a:txBody>
                    <a:bodyPr/>
                    <a:lstStyle/>
                    <a:p>
                      <a:pPr algn="ctr"/>
                      <a:r>
                        <a:rPr lang="id-ID" dirty="0" smtClean="0">
                          <a:solidFill>
                            <a:srgbClr val="FF0000"/>
                          </a:solidFill>
                        </a:rPr>
                        <a:t>100%</a:t>
                      </a:r>
                      <a:endParaRPr lang="id-ID" dirty="0">
                        <a:solidFill>
                          <a:srgbClr val="FF0000"/>
                        </a:solidFill>
                      </a:endParaRPr>
                    </a:p>
                  </a:txBody>
                  <a:tcPr/>
                </a:tc>
                <a:tc>
                  <a:txBody>
                    <a:bodyPr/>
                    <a:lstStyle/>
                    <a:p>
                      <a:pPr algn="r"/>
                      <a:r>
                        <a:rPr lang="id-ID" dirty="0" smtClean="0">
                          <a:solidFill>
                            <a:srgbClr val="FF0000"/>
                          </a:solidFill>
                        </a:rPr>
                        <a:t>Rp.1.000.000</a:t>
                      </a:r>
                      <a:endParaRPr lang="id-ID" dirty="0">
                        <a:solidFill>
                          <a:srgbClr val="FF0000"/>
                        </a:solidFill>
                      </a:endParaRPr>
                    </a:p>
                  </a:txBody>
                  <a:tcPr/>
                </a:tc>
              </a:tr>
            </a:tbl>
          </a:graphicData>
        </a:graphic>
      </p:graphicFrame>
      <p:sp>
        <p:nvSpPr>
          <p:cNvPr id="3" name="Title 2"/>
          <p:cNvSpPr>
            <a:spLocks noGrp="1"/>
          </p:cNvSpPr>
          <p:nvPr>
            <p:ph type="title"/>
          </p:nvPr>
        </p:nvSpPr>
        <p:spPr/>
        <p:txBody>
          <a:bodyPr/>
          <a:lstStyle/>
          <a:p>
            <a:r>
              <a:rPr lang="id-ID" dirty="0" smtClean="0"/>
              <a:t>Metode Unit Kuantitatif</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Metode perlakuan terhadap biaya produk sampingan ada dua cara sbb:</a:t>
            </a:r>
          </a:p>
          <a:p>
            <a:pPr marL="624078" indent="-514350">
              <a:buFont typeface="Wingdings" pitchFamily="2" charset="2"/>
              <a:buChar char="Ø"/>
            </a:pPr>
            <a:r>
              <a:rPr lang="id-ID" dirty="0" smtClean="0"/>
              <a:t>Biaya produksi bersama tidak dialokasikan ke produk sampingan (tanpa alokasi).</a:t>
            </a:r>
          </a:p>
          <a:p>
            <a:pPr marL="624078" indent="-514350">
              <a:buNone/>
            </a:pPr>
            <a:r>
              <a:rPr lang="id-ID" dirty="0" smtClean="0"/>
              <a:t>	a. Metode pangakuan pendapatan kotor</a:t>
            </a:r>
          </a:p>
          <a:p>
            <a:pPr marL="624078" indent="-514350">
              <a:buNone/>
            </a:pPr>
            <a:r>
              <a:rPr lang="id-ID" dirty="0" smtClean="0"/>
              <a:t>	b. Metode pengakuan pendapatan bersih</a:t>
            </a:r>
          </a:p>
          <a:p>
            <a:pPr marL="624078" indent="-514350">
              <a:buFont typeface="Wingdings" pitchFamily="2" charset="2"/>
              <a:buChar char="Ø"/>
            </a:pPr>
            <a:r>
              <a:rPr lang="id-ID" dirty="0" smtClean="0"/>
              <a:t>Biaya produksi bersama dialokasikan kepada produk sampingan (dengan alokasi).</a:t>
            </a:r>
          </a:p>
          <a:p>
            <a:pPr marL="624078" indent="-514350">
              <a:buNone/>
            </a:pPr>
            <a:endParaRPr lang="id-ID" dirty="0"/>
          </a:p>
        </p:txBody>
      </p:sp>
      <p:sp>
        <p:nvSpPr>
          <p:cNvPr id="3" name="Title 2"/>
          <p:cNvSpPr>
            <a:spLocks noGrp="1"/>
          </p:cNvSpPr>
          <p:nvPr>
            <p:ph type="title"/>
          </p:nvPr>
        </p:nvSpPr>
        <p:spPr/>
        <p:txBody>
          <a:bodyPr>
            <a:normAutofit fontScale="90000"/>
          </a:bodyPr>
          <a:lstStyle/>
          <a:p>
            <a:r>
              <a:rPr lang="id-ID" smtClean="0"/>
              <a:t>Metode Penentuan Biaya Produk Sampingan</a:t>
            </a:r>
            <a:endParaRPr lang="id-ID"/>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b="1" dirty="0" smtClean="0"/>
              <a:t>Metode Pengakuan Pendapatan Kotor</a:t>
            </a:r>
          </a:p>
          <a:p>
            <a:pPr>
              <a:buNone/>
            </a:pPr>
            <a:r>
              <a:rPr lang="id-ID" dirty="0" smtClean="0"/>
              <a:t>	Dalam metode ini tidak dilakukan alokasi biaya bersama kepada produk sampingan sehingga semua biaya bersama dibebankan seluruhnya kepada produk utama. </a:t>
            </a:r>
          </a:p>
          <a:p>
            <a:pPr>
              <a:buNone/>
            </a:pPr>
            <a:r>
              <a:rPr lang="id-ID" dirty="0" smtClean="0"/>
              <a:t>	Jumlah pendapatan yang diperoleh dari hasil penjualan produk sampingan akan disajikan di dalam laporan laba rugi sbb:</a:t>
            </a:r>
          </a:p>
          <a:p>
            <a:pPr marL="624078" indent="-514350">
              <a:buFont typeface="+mj-lt"/>
              <a:buAutoNum type="arabicPeriod"/>
            </a:pPr>
            <a:r>
              <a:rPr lang="id-ID" dirty="0" smtClean="0"/>
              <a:t>Pendapatan lain-lain</a:t>
            </a:r>
          </a:p>
          <a:p>
            <a:pPr marL="624078" indent="-514350">
              <a:buFont typeface="+mj-lt"/>
              <a:buAutoNum type="arabicPeriod"/>
            </a:pPr>
            <a:r>
              <a:rPr lang="id-ID" dirty="0" smtClean="0"/>
              <a:t>Tambahan pendapatan penjualan utama</a:t>
            </a:r>
          </a:p>
          <a:p>
            <a:pPr marL="624078" indent="-514350">
              <a:buFont typeface="+mj-lt"/>
              <a:buAutoNum type="arabicPeriod"/>
            </a:pPr>
            <a:r>
              <a:rPr lang="id-ID" dirty="0" smtClean="0"/>
              <a:t>Pengurangan hpp produk utama</a:t>
            </a:r>
          </a:p>
          <a:p>
            <a:pPr marL="624078" indent="-514350">
              <a:buFont typeface="+mj-lt"/>
              <a:buAutoNum type="arabicPeriod"/>
            </a:pPr>
            <a:r>
              <a:rPr lang="id-ID" dirty="0" smtClean="0"/>
              <a:t>Pengurangan biaya total produksi produk utama</a:t>
            </a:r>
          </a:p>
        </p:txBody>
      </p:sp>
      <p:sp>
        <p:nvSpPr>
          <p:cNvPr id="3" name="Title 2"/>
          <p:cNvSpPr>
            <a:spLocks noGrp="1"/>
          </p:cNvSpPr>
          <p:nvPr>
            <p:ph type="title"/>
          </p:nvPr>
        </p:nvSpPr>
        <p:spPr/>
        <p:txBody>
          <a:bodyPr/>
          <a:lstStyle/>
          <a:p>
            <a:r>
              <a:rPr lang="id-ID" dirty="0" smtClean="0"/>
              <a:t>Metode Tanpa Alokasi</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id-ID" dirty="0" smtClean="0"/>
              <a:t>Produk bersama </a:t>
            </a:r>
            <a:r>
              <a:rPr lang="id-ID" i="1" dirty="0" smtClean="0"/>
              <a:t>(joint product)</a:t>
            </a:r>
            <a:r>
              <a:rPr lang="id-ID" dirty="0" smtClean="0"/>
              <a:t> adalah dua produk atau lebih yang diproduksi secara serentak dengan serangkaian proses atau dengan proses bersama.</a:t>
            </a:r>
          </a:p>
          <a:p>
            <a:pPr>
              <a:buNone/>
            </a:pPr>
            <a:r>
              <a:rPr lang="id-ID" dirty="0" smtClean="0"/>
              <a:t>Produk bersama dapat dikelompokkan menjadi dua jenis produk, yaitu:</a:t>
            </a:r>
          </a:p>
          <a:p>
            <a:r>
              <a:rPr lang="id-ID" dirty="0" smtClean="0"/>
              <a:t>Produk utama </a:t>
            </a:r>
            <a:r>
              <a:rPr lang="id-ID" i="1" dirty="0" smtClean="0"/>
              <a:t>(main product)</a:t>
            </a:r>
            <a:r>
              <a:rPr lang="id-ID" dirty="0" smtClean="0"/>
              <a:t> adalah produk yang mempunyai nilai jual relatif lebih tinggi daripada nilai jual produk sampingan.</a:t>
            </a:r>
          </a:p>
          <a:p>
            <a:r>
              <a:rPr lang="id-ID" dirty="0" smtClean="0"/>
              <a:t>Produk sampingan </a:t>
            </a:r>
            <a:r>
              <a:rPr lang="id-ID" i="1" dirty="0" smtClean="0"/>
              <a:t>(by-product)</a:t>
            </a:r>
            <a:r>
              <a:rPr lang="id-ID" dirty="0" smtClean="0"/>
              <a:t> adalah produk yang mempunyai nilai jual relatif lebih rendah daripada nilai jual produk utama.</a:t>
            </a:r>
            <a:endParaRPr lang="id-ID" dirty="0"/>
          </a:p>
        </p:txBody>
      </p:sp>
      <p:sp>
        <p:nvSpPr>
          <p:cNvPr id="3" name="Title 2"/>
          <p:cNvSpPr>
            <a:spLocks noGrp="1"/>
          </p:cNvSpPr>
          <p:nvPr>
            <p:ph type="title"/>
          </p:nvPr>
        </p:nvSpPr>
        <p:spPr/>
        <p:txBody>
          <a:bodyPr>
            <a:normAutofit fontScale="90000"/>
          </a:bodyPr>
          <a:lstStyle/>
          <a:p>
            <a:r>
              <a:rPr lang="id-ID" dirty="0" smtClean="0"/>
              <a:t>Definisi Produk Bersama dan Produk Sampingan</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id-ID" sz="1800" dirty="0" smtClean="0"/>
              <a:t>Penjualan (Produk utama, 10.000 unit @Rp.60)		Rp.600.000</a:t>
            </a:r>
          </a:p>
          <a:p>
            <a:pPr>
              <a:buNone/>
            </a:pPr>
            <a:r>
              <a:rPr lang="id-ID" sz="1800" dirty="0" smtClean="0"/>
              <a:t>	Harga Pokok Penjualan:</a:t>
            </a:r>
          </a:p>
          <a:p>
            <a:pPr>
              <a:buNone/>
            </a:pPr>
            <a:r>
              <a:rPr lang="id-ID" sz="1800" dirty="0" smtClean="0"/>
              <a:t>		Persediaan awal (1.000 @Rp.45)	  Rp.45.000</a:t>
            </a:r>
          </a:p>
          <a:p>
            <a:pPr>
              <a:buNone/>
            </a:pPr>
            <a:r>
              <a:rPr lang="id-ID" sz="1800" dirty="0" smtClean="0"/>
              <a:t>		B. Produksi (11.000 @Rp.45)	Rp.495.000</a:t>
            </a:r>
          </a:p>
          <a:p>
            <a:pPr>
              <a:buNone/>
            </a:pPr>
            <a:r>
              <a:rPr lang="id-ID" sz="1800" dirty="0" smtClean="0"/>
              <a:t>		Barang tersedia dijual		Rp.540.000</a:t>
            </a:r>
          </a:p>
          <a:p>
            <a:pPr>
              <a:buNone/>
            </a:pPr>
            <a:r>
              <a:rPr lang="id-ID" sz="1800" dirty="0" smtClean="0"/>
              <a:t>		Persediaan akhir (2.000 @Rp.45)	(Rp.90.000)</a:t>
            </a:r>
          </a:p>
          <a:p>
            <a:pPr>
              <a:buNone/>
            </a:pPr>
            <a:r>
              <a:rPr lang="id-ID" sz="1800" dirty="0" smtClean="0"/>
              <a:t>Harga Pokok Penjualan					(Rp.450.000)</a:t>
            </a:r>
          </a:p>
          <a:p>
            <a:pPr>
              <a:buNone/>
            </a:pPr>
            <a:r>
              <a:rPr lang="id-ID" sz="1800" dirty="0" smtClean="0"/>
              <a:t>Laba Kotor						Rp.150.000</a:t>
            </a:r>
          </a:p>
          <a:p>
            <a:pPr>
              <a:buNone/>
            </a:pPr>
            <a:r>
              <a:rPr lang="id-ID" sz="1800" dirty="0" smtClean="0"/>
              <a:t>Biaya Pemasaran &amp; Admin				 (Rp.60.000)</a:t>
            </a:r>
          </a:p>
          <a:p>
            <a:pPr>
              <a:buNone/>
            </a:pPr>
            <a:r>
              <a:rPr lang="id-ID" sz="1800" b="1" dirty="0" smtClean="0"/>
              <a:t>Laba Operasi						  Rp.90.000</a:t>
            </a:r>
            <a:endParaRPr lang="id-ID" sz="1800" b="1" dirty="0"/>
          </a:p>
        </p:txBody>
      </p:sp>
      <p:sp>
        <p:nvSpPr>
          <p:cNvPr id="3" name="Title 2"/>
          <p:cNvSpPr>
            <a:spLocks noGrp="1"/>
          </p:cNvSpPr>
          <p:nvPr>
            <p:ph type="title"/>
          </p:nvPr>
        </p:nvSpPr>
        <p:spPr/>
        <p:txBody>
          <a:bodyPr>
            <a:normAutofit fontScale="90000"/>
          </a:bodyPr>
          <a:lstStyle/>
          <a:p>
            <a:pPr algn="ctr"/>
            <a:r>
              <a:rPr lang="id-ID" dirty="0" smtClean="0"/>
              <a:t>Lapran Laba Rugi</a:t>
            </a:r>
            <a:br>
              <a:rPr lang="id-ID" dirty="0" smtClean="0"/>
            </a:br>
            <a:r>
              <a:rPr lang="id-ID" dirty="0" smtClean="0"/>
              <a:t>PT Graha Anugerah Insani</a:t>
            </a:r>
            <a:endParaRPr lang="id-ID" dirty="0"/>
          </a:p>
        </p:txBody>
      </p:sp>
      <p:cxnSp>
        <p:nvCxnSpPr>
          <p:cNvPr id="5" name="Straight Connector 4"/>
          <p:cNvCxnSpPr/>
          <p:nvPr/>
        </p:nvCxnSpPr>
        <p:spPr>
          <a:xfrm>
            <a:off x="5000628" y="2786058"/>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000628" y="3427412"/>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929454" y="3784602"/>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929454" y="4356106"/>
            <a:ext cx="142876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id-ID" sz="1800" dirty="0" smtClean="0"/>
              <a:t>Penjualan (Produk utama, 10.000 unit @Rp.60)		Rp.600.000</a:t>
            </a:r>
          </a:p>
          <a:p>
            <a:pPr>
              <a:buNone/>
            </a:pPr>
            <a:r>
              <a:rPr lang="id-ID" sz="1800" dirty="0" smtClean="0"/>
              <a:t>	Harga Pokok Penjualan:</a:t>
            </a:r>
          </a:p>
          <a:p>
            <a:pPr>
              <a:buNone/>
            </a:pPr>
            <a:r>
              <a:rPr lang="id-ID" sz="1800" dirty="0" smtClean="0"/>
              <a:t>		Persediaan awal (1.000 @Rp.45)	  Rp.45.000</a:t>
            </a:r>
          </a:p>
          <a:p>
            <a:pPr>
              <a:buNone/>
            </a:pPr>
            <a:r>
              <a:rPr lang="id-ID" sz="1800" dirty="0" smtClean="0"/>
              <a:t>		B. Produksi (11.000 @Rp.45)	Rp.495.000</a:t>
            </a:r>
          </a:p>
          <a:p>
            <a:pPr>
              <a:buNone/>
            </a:pPr>
            <a:r>
              <a:rPr lang="id-ID" sz="1800" dirty="0" smtClean="0"/>
              <a:t>		Barang tersedia dijual		Rp.540.000</a:t>
            </a:r>
          </a:p>
          <a:p>
            <a:pPr>
              <a:buNone/>
            </a:pPr>
            <a:r>
              <a:rPr lang="id-ID" sz="1800" dirty="0" smtClean="0"/>
              <a:t>		Persediaan akhir (2.000 @Rp.45)	(Rp.90.000)</a:t>
            </a:r>
          </a:p>
          <a:p>
            <a:pPr>
              <a:buNone/>
            </a:pPr>
            <a:r>
              <a:rPr lang="id-ID" sz="1800" dirty="0" smtClean="0"/>
              <a:t>Harga Pokok Penjualan					(Rp.450.000)</a:t>
            </a:r>
          </a:p>
          <a:p>
            <a:pPr>
              <a:buNone/>
            </a:pPr>
            <a:r>
              <a:rPr lang="id-ID" sz="1800" dirty="0" smtClean="0"/>
              <a:t>Laba Kotor						Rp.150.000</a:t>
            </a:r>
          </a:p>
          <a:p>
            <a:pPr>
              <a:buNone/>
            </a:pPr>
            <a:r>
              <a:rPr lang="id-ID" sz="1800" dirty="0" smtClean="0"/>
              <a:t>Biaya Pemasaran &amp; Admin				 (Rp.60.000)</a:t>
            </a:r>
          </a:p>
          <a:p>
            <a:pPr>
              <a:buNone/>
            </a:pPr>
            <a:r>
              <a:rPr lang="id-ID" sz="1800" b="1" dirty="0" smtClean="0"/>
              <a:t>Laba Operasi						  Rp.90.000</a:t>
            </a:r>
          </a:p>
          <a:p>
            <a:pPr>
              <a:buNone/>
            </a:pPr>
            <a:r>
              <a:rPr lang="id-ID" sz="1800" b="1" i="1" dirty="0" smtClean="0">
                <a:solidFill>
                  <a:srgbClr val="0000FF"/>
                </a:solidFill>
              </a:rPr>
              <a:t>Pendapatan lain-lain:</a:t>
            </a:r>
          </a:p>
          <a:p>
            <a:pPr>
              <a:buNone/>
            </a:pPr>
            <a:r>
              <a:rPr lang="id-ID" sz="1800" b="1" i="1" dirty="0" smtClean="0"/>
              <a:t>	</a:t>
            </a:r>
            <a:r>
              <a:rPr lang="id-ID" sz="1800" b="1" i="1" dirty="0" smtClean="0">
                <a:solidFill>
                  <a:srgbClr val="0000FF"/>
                </a:solidFill>
              </a:rPr>
              <a:t>Pendapatan dari hasil penjualan produk sampingan	  Rp.45.000</a:t>
            </a:r>
          </a:p>
          <a:p>
            <a:pPr>
              <a:buNone/>
            </a:pPr>
            <a:r>
              <a:rPr lang="id-ID" sz="1800" b="1" dirty="0" smtClean="0"/>
              <a:t>Laba sebelum pajak					Rp.135.000</a:t>
            </a:r>
          </a:p>
          <a:p>
            <a:pPr>
              <a:buNone/>
            </a:pPr>
            <a:endParaRPr lang="id-ID" sz="1800" dirty="0"/>
          </a:p>
        </p:txBody>
      </p:sp>
      <p:sp>
        <p:nvSpPr>
          <p:cNvPr id="3" name="Title 2"/>
          <p:cNvSpPr>
            <a:spLocks noGrp="1"/>
          </p:cNvSpPr>
          <p:nvPr>
            <p:ph type="title"/>
          </p:nvPr>
        </p:nvSpPr>
        <p:spPr/>
        <p:txBody>
          <a:bodyPr>
            <a:normAutofit/>
          </a:bodyPr>
          <a:lstStyle/>
          <a:p>
            <a:r>
              <a:rPr lang="id-ID" sz="2000" i="1" dirty="0" smtClean="0"/>
              <a:t>Pendapatan produk sampingan sebagai pendapatan lain-lain</a:t>
            </a:r>
            <a:endParaRPr lang="id-ID" sz="2000" i="1" dirty="0"/>
          </a:p>
        </p:txBody>
      </p:sp>
      <p:cxnSp>
        <p:nvCxnSpPr>
          <p:cNvPr id="5" name="Straight Connector 4"/>
          <p:cNvCxnSpPr/>
          <p:nvPr/>
        </p:nvCxnSpPr>
        <p:spPr>
          <a:xfrm>
            <a:off x="5072066" y="2714620"/>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072066" y="3357562"/>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929454" y="3713164"/>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929454" y="4356106"/>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929454" y="5356238"/>
            <a:ext cx="142876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id-ID" sz="1800" dirty="0" smtClean="0"/>
              <a:t>Penjualan (Produk utama, 10.000 unit @Rp.60)		Rp.600.000</a:t>
            </a:r>
          </a:p>
          <a:p>
            <a:pPr>
              <a:buNone/>
            </a:pPr>
            <a:r>
              <a:rPr lang="id-ID" sz="1800" b="1" i="1" dirty="0" smtClean="0">
                <a:solidFill>
                  <a:srgbClr val="0000FF"/>
                </a:solidFill>
              </a:rPr>
              <a:t>Pendapatan dari hasil penjualan produk sampingan	 Rp.45.000</a:t>
            </a:r>
          </a:p>
          <a:p>
            <a:pPr>
              <a:buNone/>
            </a:pPr>
            <a:r>
              <a:rPr lang="id-ID" sz="1800" dirty="0" smtClean="0"/>
              <a:t>		Total Penjualan					Rp.645.000</a:t>
            </a:r>
          </a:p>
          <a:p>
            <a:pPr>
              <a:buNone/>
            </a:pPr>
            <a:r>
              <a:rPr lang="id-ID" sz="1800" dirty="0" smtClean="0"/>
              <a:t>	Harga Pokok Penjualan:</a:t>
            </a:r>
          </a:p>
          <a:p>
            <a:pPr>
              <a:buNone/>
            </a:pPr>
            <a:r>
              <a:rPr lang="id-ID" sz="1800" dirty="0" smtClean="0"/>
              <a:t>		Persediaan awal (1.000 @Rp.45)	  Rp.45.000</a:t>
            </a:r>
          </a:p>
          <a:p>
            <a:pPr>
              <a:buNone/>
            </a:pPr>
            <a:r>
              <a:rPr lang="id-ID" sz="1800" dirty="0" smtClean="0"/>
              <a:t>		B. Produksi (11.000 @Rp.45)	Rp.495.000</a:t>
            </a:r>
          </a:p>
          <a:p>
            <a:pPr>
              <a:buNone/>
            </a:pPr>
            <a:r>
              <a:rPr lang="id-ID" sz="1800" dirty="0" smtClean="0"/>
              <a:t>		Barang tersedia dijual		Rp.540.000</a:t>
            </a:r>
          </a:p>
          <a:p>
            <a:pPr>
              <a:buNone/>
            </a:pPr>
            <a:r>
              <a:rPr lang="id-ID" sz="1800" dirty="0" smtClean="0"/>
              <a:t>		Persediaan akhir (2.000 @Rp.45)	 (Rp.90.000)</a:t>
            </a:r>
          </a:p>
          <a:p>
            <a:pPr>
              <a:buNone/>
            </a:pPr>
            <a:r>
              <a:rPr lang="id-ID" sz="1800" dirty="0" smtClean="0"/>
              <a:t>Harga Pokok Penjualan					(Rp.450.000)</a:t>
            </a:r>
          </a:p>
          <a:p>
            <a:pPr>
              <a:buNone/>
            </a:pPr>
            <a:r>
              <a:rPr lang="id-ID" sz="1800" dirty="0" smtClean="0"/>
              <a:t>Laba Kotor						 Rp.195.000</a:t>
            </a:r>
          </a:p>
          <a:p>
            <a:pPr>
              <a:buNone/>
            </a:pPr>
            <a:r>
              <a:rPr lang="id-ID" sz="1800" dirty="0" smtClean="0"/>
              <a:t>Biaya Pemasaran &amp; Admin				 (Rp.60.000)</a:t>
            </a:r>
          </a:p>
          <a:p>
            <a:pPr>
              <a:buNone/>
            </a:pPr>
            <a:r>
              <a:rPr lang="id-ID" sz="1800" b="1" dirty="0" smtClean="0"/>
              <a:t>Laba Operasi						 Rp.135.000</a:t>
            </a:r>
          </a:p>
          <a:p>
            <a:pPr>
              <a:buNone/>
            </a:pPr>
            <a:endParaRPr lang="id-ID" sz="1800" dirty="0"/>
          </a:p>
        </p:txBody>
      </p:sp>
      <p:sp>
        <p:nvSpPr>
          <p:cNvPr id="3" name="Title 2"/>
          <p:cNvSpPr>
            <a:spLocks noGrp="1"/>
          </p:cNvSpPr>
          <p:nvPr>
            <p:ph type="title"/>
          </p:nvPr>
        </p:nvSpPr>
        <p:spPr/>
        <p:txBody>
          <a:bodyPr>
            <a:normAutofit/>
          </a:bodyPr>
          <a:lstStyle/>
          <a:p>
            <a:r>
              <a:rPr lang="id-ID" sz="2400" i="1" dirty="0" smtClean="0"/>
              <a:t>Pendapatan produk sampingan sebagai tambahan pendapatan penjualan</a:t>
            </a:r>
            <a:endParaRPr lang="id-ID" sz="2400" i="1" dirty="0"/>
          </a:p>
        </p:txBody>
      </p:sp>
      <p:cxnSp>
        <p:nvCxnSpPr>
          <p:cNvPr id="5" name="Straight Connector 4"/>
          <p:cNvCxnSpPr/>
          <p:nvPr/>
        </p:nvCxnSpPr>
        <p:spPr>
          <a:xfrm>
            <a:off x="6858016" y="2071678"/>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072066" y="3357562"/>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072066" y="4070354"/>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929454" y="4356106"/>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929454" y="4999048"/>
            <a:ext cx="142876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id-ID" sz="1800" dirty="0" smtClean="0"/>
              <a:t>Penjualan (Produk utama, 10.000 unit @Rp.60)		Rp.600.000</a:t>
            </a:r>
          </a:p>
          <a:p>
            <a:pPr>
              <a:buNone/>
            </a:pPr>
            <a:r>
              <a:rPr lang="id-ID" sz="1800" dirty="0" smtClean="0"/>
              <a:t>	Harga Pokok Penjualan:</a:t>
            </a:r>
          </a:p>
          <a:p>
            <a:pPr>
              <a:buNone/>
            </a:pPr>
            <a:r>
              <a:rPr lang="id-ID" sz="1800" dirty="0" smtClean="0"/>
              <a:t>		Persediaan awal (1.000 @Rp.45)	  Rp.45.000</a:t>
            </a:r>
          </a:p>
          <a:p>
            <a:pPr>
              <a:buNone/>
            </a:pPr>
            <a:r>
              <a:rPr lang="id-ID" sz="1800" dirty="0" smtClean="0"/>
              <a:t>		B. Produksi (11.000 @Rp.45)	Rp.495.000</a:t>
            </a:r>
          </a:p>
          <a:p>
            <a:pPr>
              <a:buNone/>
            </a:pPr>
            <a:r>
              <a:rPr lang="id-ID" sz="1800" dirty="0" smtClean="0"/>
              <a:t>		Barang tersedia dijual		Rp.540.000</a:t>
            </a:r>
          </a:p>
          <a:p>
            <a:pPr>
              <a:buNone/>
            </a:pPr>
            <a:r>
              <a:rPr lang="id-ID" sz="1800" dirty="0" smtClean="0"/>
              <a:t>		Persediaan akhir (2.000 @Rp.45)	 (Rp.90.000)</a:t>
            </a:r>
          </a:p>
          <a:p>
            <a:pPr>
              <a:buNone/>
            </a:pPr>
            <a:r>
              <a:rPr lang="id-ID" sz="1800" dirty="0" smtClean="0"/>
              <a:t>Harga Pokok Penjualan			Rp.450.000</a:t>
            </a:r>
          </a:p>
          <a:p>
            <a:pPr>
              <a:buNone/>
            </a:pPr>
            <a:r>
              <a:rPr lang="id-ID" sz="1800" b="1" i="1" dirty="0" smtClean="0">
                <a:solidFill>
                  <a:srgbClr val="0000FF"/>
                </a:solidFill>
              </a:rPr>
              <a:t>Penjualan produk sampingan	 	(Rp.45.000)</a:t>
            </a:r>
          </a:p>
          <a:p>
            <a:pPr>
              <a:buNone/>
            </a:pPr>
            <a:r>
              <a:rPr lang="id-ID" sz="1800" dirty="0" smtClean="0">
                <a:solidFill>
                  <a:srgbClr val="0000FF"/>
                </a:solidFill>
              </a:rPr>
              <a:t>							  	</a:t>
            </a:r>
            <a:r>
              <a:rPr lang="id-ID" sz="1800" dirty="0" smtClean="0"/>
              <a:t>(Rp.405.000)</a:t>
            </a:r>
          </a:p>
          <a:p>
            <a:pPr>
              <a:buNone/>
            </a:pPr>
            <a:r>
              <a:rPr lang="id-ID" sz="1800" dirty="0" smtClean="0"/>
              <a:t>Laba Kotor						 Rp.195.000</a:t>
            </a:r>
          </a:p>
          <a:p>
            <a:pPr>
              <a:buNone/>
            </a:pPr>
            <a:r>
              <a:rPr lang="id-ID" sz="1800" dirty="0" smtClean="0"/>
              <a:t>Biaya Pemasaran &amp; Admin				  (Rp.60.000)</a:t>
            </a:r>
          </a:p>
          <a:p>
            <a:pPr>
              <a:buNone/>
            </a:pPr>
            <a:r>
              <a:rPr lang="id-ID" sz="1800" b="1" dirty="0" smtClean="0"/>
              <a:t>Laba Operasi						Rp.135.000</a:t>
            </a:r>
          </a:p>
          <a:p>
            <a:pPr>
              <a:buNone/>
            </a:pPr>
            <a:endParaRPr lang="id-ID" sz="1800" dirty="0"/>
          </a:p>
        </p:txBody>
      </p:sp>
      <p:sp>
        <p:nvSpPr>
          <p:cNvPr id="3" name="Title 2"/>
          <p:cNvSpPr>
            <a:spLocks noGrp="1"/>
          </p:cNvSpPr>
          <p:nvPr>
            <p:ph type="title"/>
          </p:nvPr>
        </p:nvSpPr>
        <p:spPr/>
        <p:txBody>
          <a:bodyPr>
            <a:normAutofit/>
          </a:bodyPr>
          <a:lstStyle/>
          <a:p>
            <a:r>
              <a:rPr lang="id-ID" sz="2400" i="1" dirty="0" smtClean="0"/>
              <a:t>Pendapatan produk sampingan sebagai pengurang harga pokok penjualan</a:t>
            </a:r>
            <a:endParaRPr lang="id-ID" sz="2400" dirty="0"/>
          </a:p>
        </p:txBody>
      </p:sp>
      <p:cxnSp>
        <p:nvCxnSpPr>
          <p:cNvPr id="5" name="Straight Connector 4"/>
          <p:cNvCxnSpPr/>
          <p:nvPr/>
        </p:nvCxnSpPr>
        <p:spPr>
          <a:xfrm>
            <a:off x="5000628" y="2714620"/>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072066" y="3355974"/>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072066" y="4070354"/>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00892" y="4999048"/>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929454" y="4357694"/>
            <a:ext cx="150019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id-ID" sz="1400" dirty="0" smtClean="0"/>
              <a:t>Penjualan (Produk utama, 10.000 unit @Rp.60)			Rp.600.000</a:t>
            </a:r>
          </a:p>
          <a:p>
            <a:pPr>
              <a:buNone/>
            </a:pPr>
            <a:r>
              <a:rPr lang="id-ID" sz="1400" dirty="0" smtClean="0"/>
              <a:t>	Harga Pokok Penjualan:</a:t>
            </a:r>
          </a:p>
          <a:p>
            <a:pPr>
              <a:buNone/>
            </a:pPr>
            <a:r>
              <a:rPr lang="id-ID" sz="1400" dirty="0" smtClean="0"/>
              <a:t>		Persediaan awal (1.000 @Rp.45)	  	  Rp.45.000</a:t>
            </a:r>
          </a:p>
          <a:p>
            <a:pPr>
              <a:buNone/>
            </a:pPr>
            <a:r>
              <a:rPr lang="id-ID" sz="1400" dirty="0" smtClean="0"/>
              <a:t>		B. Produksi (11.000 @Rp.45)		Rp.495.000</a:t>
            </a:r>
          </a:p>
          <a:p>
            <a:pPr>
              <a:buNone/>
            </a:pPr>
            <a:r>
              <a:rPr lang="id-ID" sz="1400" dirty="0" smtClean="0"/>
              <a:t>		</a:t>
            </a:r>
            <a:r>
              <a:rPr lang="id-ID" sz="1400" b="1" i="1" dirty="0" smtClean="0">
                <a:solidFill>
                  <a:srgbClr val="0000FF"/>
                </a:solidFill>
              </a:rPr>
              <a:t>Penjualan produk sampingan		(Rp.45.000)</a:t>
            </a:r>
          </a:p>
          <a:p>
            <a:pPr>
              <a:buNone/>
            </a:pPr>
            <a:r>
              <a:rPr lang="id-ID" sz="1400" dirty="0" smtClean="0"/>
              <a:t>		Biaya produksi neto				Rp.450.000</a:t>
            </a:r>
          </a:p>
          <a:p>
            <a:pPr>
              <a:buNone/>
            </a:pPr>
            <a:r>
              <a:rPr lang="id-ID" sz="1400" dirty="0" smtClean="0"/>
              <a:t>		Barang tersedia dijual			Rp.495.000</a:t>
            </a:r>
          </a:p>
          <a:p>
            <a:pPr>
              <a:buNone/>
            </a:pPr>
            <a:r>
              <a:rPr lang="id-ID" sz="1400" dirty="0" smtClean="0"/>
              <a:t>		Persediaan akhir (2.000 @Rp.45)		 (Rp.90.000)</a:t>
            </a:r>
          </a:p>
          <a:p>
            <a:pPr>
              <a:buNone/>
            </a:pPr>
            <a:r>
              <a:rPr lang="id-ID" sz="1400" dirty="0" smtClean="0"/>
              <a:t>Harga Pokok Penjualan					(Rp.405.000)</a:t>
            </a:r>
          </a:p>
          <a:p>
            <a:pPr>
              <a:buNone/>
            </a:pPr>
            <a:r>
              <a:rPr lang="id-ID" sz="1400" dirty="0" smtClean="0"/>
              <a:t>Laba Kotor						  Rp.195.000</a:t>
            </a:r>
          </a:p>
          <a:p>
            <a:pPr>
              <a:buNone/>
            </a:pPr>
            <a:r>
              <a:rPr lang="id-ID" sz="1400" dirty="0" smtClean="0"/>
              <a:t>Biaya Pemasaran &amp; Admin					   (Rp.60.000)</a:t>
            </a:r>
          </a:p>
          <a:p>
            <a:pPr>
              <a:buNone/>
            </a:pPr>
            <a:r>
              <a:rPr lang="id-ID" sz="1400" b="1" dirty="0" smtClean="0"/>
              <a:t>Laba Operasi						  Rp.135.000</a:t>
            </a:r>
          </a:p>
          <a:p>
            <a:pPr>
              <a:buNone/>
            </a:pPr>
            <a:endParaRPr lang="id-ID" sz="1400" dirty="0"/>
          </a:p>
        </p:txBody>
      </p:sp>
      <p:sp>
        <p:nvSpPr>
          <p:cNvPr id="3" name="Title 2"/>
          <p:cNvSpPr>
            <a:spLocks noGrp="1"/>
          </p:cNvSpPr>
          <p:nvPr>
            <p:ph type="title"/>
          </p:nvPr>
        </p:nvSpPr>
        <p:spPr/>
        <p:txBody>
          <a:bodyPr>
            <a:normAutofit/>
          </a:bodyPr>
          <a:lstStyle/>
          <a:p>
            <a:r>
              <a:rPr lang="id-ID" sz="2400" i="1" dirty="0" smtClean="0"/>
              <a:t>Pendapatan produk sampingan sebagai pengurang biaya produksi</a:t>
            </a:r>
            <a:endParaRPr lang="id-ID" sz="2400" dirty="0"/>
          </a:p>
        </p:txBody>
      </p:sp>
      <p:cxnSp>
        <p:nvCxnSpPr>
          <p:cNvPr id="5" name="Straight Connector 4"/>
          <p:cNvCxnSpPr/>
          <p:nvPr/>
        </p:nvCxnSpPr>
        <p:spPr>
          <a:xfrm>
            <a:off x="5072066" y="2786058"/>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929322" y="3070222"/>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929322" y="3570288"/>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929454" y="3856040"/>
            <a:ext cx="121444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929454" y="4357694"/>
            <a:ext cx="1214446"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b="1" dirty="0" smtClean="0"/>
              <a:t>Metode Pengakuan Pendapatan Bersih</a:t>
            </a:r>
          </a:p>
          <a:p>
            <a:pPr>
              <a:buNone/>
            </a:pPr>
            <a:r>
              <a:rPr lang="id-ID" dirty="0" smtClean="0"/>
              <a:t>	Dalam metode ini, jumlah pendapatan yang diperoleh dari hasil penjualan produk sampingan akan dikurangi dengan seluruh biaya yang terjadi setelah titik terpisah.</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Dalam metode ini, sebagian biaya produksi bersama akan dialokasikan kepada produk sampingan.</a:t>
            </a:r>
          </a:p>
          <a:p>
            <a:r>
              <a:rPr lang="id-ID" dirty="0" smtClean="0"/>
              <a:t>Untuk menentukan jumlah biaya bersama yang dialokasikan kepada produk sampingan dapat digunakan 2 metode, yaitu:</a:t>
            </a:r>
          </a:p>
          <a:p>
            <a:pPr marL="624078" indent="-514350">
              <a:buAutoNum type="arabicPeriod"/>
            </a:pPr>
            <a:r>
              <a:rPr lang="id-ID" dirty="0" smtClean="0"/>
              <a:t>Metode biaya pengganti </a:t>
            </a:r>
            <a:r>
              <a:rPr lang="id-ID" i="1" dirty="0" smtClean="0"/>
              <a:t>(replacement cost)</a:t>
            </a:r>
          </a:p>
          <a:p>
            <a:pPr marL="624078" indent="-514350">
              <a:buAutoNum type="arabicPeriod"/>
            </a:pPr>
            <a:r>
              <a:rPr lang="id-ID" dirty="0" smtClean="0"/>
              <a:t>Metode biaya reversal </a:t>
            </a:r>
            <a:r>
              <a:rPr lang="id-ID" i="1" dirty="0" smtClean="0"/>
              <a:t>(reversal cost)</a:t>
            </a:r>
            <a:endParaRPr lang="id-ID" i="1" dirty="0"/>
          </a:p>
        </p:txBody>
      </p:sp>
      <p:sp>
        <p:nvSpPr>
          <p:cNvPr id="3" name="Title 2"/>
          <p:cNvSpPr>
            <a:spLocks noGrp="1"/>
          </p:cNvSpPr>
          <p:nvPr>
            <p:ph type="title"/>
          </p:nvPr>
        </p:nvSpPr>
        <p:spPr/>
        <p:txBody>
          <a:bodyPr/>
          <a:lstStyle/>
          <a:p>
            <a:r>
              <a:rPr lang="id-ID" dirty="0" smtClean="0"/>
              <a:t>Metode dengan Alokasi</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Metode biaya pengganti</a:t>
            </a:r>
          </a:p>
          <a:p>
            <a:pPr>
              <a:buNone/>
            </a:pPr>
            <a:r>
              <a:rPr lang="id-ID" dirty="0" smtClean="0"/>
              <a:t>	Metode ini diterapkan pada perusahaan yang produk sampingannya digunakan sebagai bahan dalam proses produksinya sehingga perusahaan tidak perlu membeli bahan baku dan/atau penolong tertentu dari pemasok luar.  </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id-ID" dirty="0" smtClean="0"/>
              <a:t>Metode Biaya Reversal</a:t>
            </a:r>
          </a:p>
          <a:p>
            <a:pPr>
              <a:buNone/>
            </a:pPr>
            <a:r>
              <a:rPr lang="id-ID" dirty="0" smtClean="0"/>
              <a:t>Metode ini, jumlah biaya bersama dialokasikan kepada produk sampingan dengan cara yang berbeda.</a:t>
            </a:r>
          </a:p>
          <a:p>
            <a:pPr>
              <a:buNone/>
            </a:pPr>
            <a:r>
              <a:rPr lang="id-ID" dirty="0" smtClean="0"/>
              <a:t>Dalam metode ini,biaya bersama yang dialokasikan kepada produk sampingan adalah sebesar taksiran biaya produk sampingan pada saat titik terpisah.</a:t>
            </a:r>
          </a:p>
          <a:p>
            <a:pPr>
              <a:buNone/>
            </a:pPr>
            <a:r>
              <a:rPr lang="id-ID" dirty="0" smtClean="0"/>
              <a:t>Perhitungannya adalah:</a:t>
            </a:r>
          </a:p>
          <a:p>
            <a:pPr>
              <a:buNone/>
            </a:pPr>
            <a:r>
              <a:rPr lang="id-ID" dirty="0" smtClean="0"/>
              <a:t>Nilai pasar produk sampingan			xxx</a:t>
            </a:r>
          </a:p>
          <a:p>
            <a:pPr>
              <a:buNone/>
            </a:pPr>
            <a:r>
              <a:rPr lang="id-ID" dirty="0" smtClean="0"/>
              <a:t>Dikurang:</a:t>
            </a:r>
          </a:p>
          <a:p>
            <a:pPr>
              <a:buNone/>
            </a:pPr>
            <a:r>
              <a:rPr lang="id-ID" dirty="0" smtClean="0"/>
              <a:t>	taksiran laba kotor			xxx</a:t>
            </a:r>
          </a:p>
          <a:p>
            <a:pPr>
              <a:buNone/>
            </a:pPr>
            <a:r>
              <a:rPr lang="id-ID" dirty="0" smtClean="0"/>
              <a:t>	taksiran biaya pemasaran		xxx</a:t>
            </a:r>
          </a:p>
          <a:p>
            <a:pPr>
              <a:buNone/>
            </a:pPr>
            <a:r>
              <a:rPr lang="id-ID" dirty="0" smtClean="0"/>
              <a:t>	taksiran biaya admin			xxx</a:t>
            </a:r>
          </a:p>
          <a:p>
            <a:pPr>
              <a:buNone/>
            </a:pPr>
            <a:r>
              <a:rPr lang="id-ID" dirty="0" smtClean="0"/>
              <a:t>	taksiran biaya proses lanjut		xxx	(xxx)</a:t>
            </a:r>
          </a:p>
          <a:p>
            <a:pPr>
              <a:buNone/>
            </a:pPr>
            <a:r>
              <a:rPr lang="id-ID" dirty="0" smtClean="0"/>
              <a:t>Taksiran biaya produk sampingan		 xxx</a:t>
            </a:r>
            <a:endParaRPr lang="id-ID" dirty="0"/>
          </a:p>
        </p:txBody>
      </p:sp>
      <p:sp>
        <p:nvSpPr>
          <p:cNvPr id="3" name="Title 2"/>
          <p:cNvSpPr>
            <a:spLocks noGrp="1"/>
          </p:cNvSpPr>
          <p:nvPr>
            <p:ph type="title"/>
          </p:nvPr>
        </p:nvSpPr>
        <p:spPr/>
        <p:txBody>
          <a:bodyPr/>
          <a:lstStyle/>
          <a:p>
            <a:endParaRPr lang="id-ID"/>
          </a:p>
        </p:txBody>
      </p:sp>
      <p:cxnSp>
        <p:nvCxnSpPr>
          <p:cNvPr id="5" name="Straight Connector 4"/>
          <p:cNvCxnSpPr/>
          <p:nvPr/>
        </p:nvCxnSpPr>
        <p:spPr>
          <a:xfrm>
            <a:off x="6858016" y="5643578"/>
            <a:ext cx="92869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id-ID" dirty="0" smtClean="0"/>
              <a:t>Proses produksi produk bersama sebagian besar dipengaruhi oleh karakteristik teknologi pemrosesan dan ketersediaan produk tersebut di pasar.</a:t>
            </a:r>
          </a:p>
          <a:p>
            <a:pPr>
              <a:buNone/>
            </a:pPr>
            <a:r>
              <a:rPr lang="id-ID" dirty="0" smtClean="0"/>
              <a:t>Penetapan kombinasi produk yang sesuai dengan permintaan konsumen akan menghasilkan keuntungan terbesar bagi perusahaan.</a:t>
            </a:r>
          </a:p>
          <a:p>
            <a:pPr>
              <a:buNone/>
            </a:pPr>
            <a:r>
              <a:rPr lang="id-ID" dirty="0" smtClean="0"/>
              <a:t>Untuk kepentingan perencanaan laba, umumnya manajemen perusahaan menggunakan margin kontribusi masing-masing produk sebagai salah satu ukurannya.</a:t>
            </a:r>
          </a:p>
          <a:p>
            <a:pPr>
              <a:buNone/>
            </a:pPr>
            <a:r>
              <a:rPr lang="id-ID" dirty="0" smtClean="0"/>
              <a:t>Dengan menggunakan ukuran margin kontribusi, memungkinkan manajemen perusahaan memprediksi jumlah unit masing-masing produk yang akan diproduksi dan diharapkan dapat menambah laba perusahaan.</a:t>
            </a:r>
            <a:endParaRPr lang="id-ID" dirty="0"/>
          </a:p>
        </p:txBody>
      </p:sp>
      <p:sp>
        <p:nvSpPr>
          <p:cNvPr id="3" name="Title 2"/>
          <p:cNvSpPr>
            <a:spLocks noGrp="1"/>
          </p:cNvSpPr>
          <p:nvPr>
            <p:ph type="title"/>
          </p:nvPr>
        </p:nvSpPr>
        <p:spPr/>
        <p:txBody>
          <a:bodyPr>
            <a:noAutofit/>
          </a:bodyPr>
          <a:lstStyle/>
          <a:p>
            <a:r>
              <a:rPr lang="id-ID" sz="2400" dirty="0" smtClean="0"/>
              <a:t>Analisis biaya bersama untuk pengambilan keputusan manajemen dan analisis kemampuan menghasilkan laba</a:t>
            </a:r>
            <a:endParaRPr lang="id-ID"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Produk utama memiliki beberapa karakteristik berikut ini:</a:t>
            </a:r>
          </a:p>
          <a:p>
            <a:pPr marL="624078" indent="-514350">
              <a:buAutoNum type="arabicPeriod"/>
            </a:pPr>
            <a:r>
              <a:rPr lang="id-ID" dirty="0" smtClean="0"/>
              <a:t>Produk utama merupakan tujuan utama kegiatan produksi.</a:t>
            </a:r>
          </a:p>
          <a:p>
            <a:pPr marL="624078" indent="-514350">
              <a:buAutoNum type="arabicPeriod"/>
            </a:pPr>
            <a:r>
              <a:rPr lang="id-ID" dirty="0" smtClean="0"/>
              <a:t>Harga jual produk utama relatif lebih tinggi bila dibandingkan dengan produk sampingan yang dihasilkan pada saat yang sama.</a:t>
            </a:r>
          </a:p>
          <a:p>
            <a:pPr marL="624078" indent="-514350">
              <a:buAutoNum type="arabicPeriod"/>
            </a:pPr>
            <a:r>
              <a:rPr lang="id-ID" dirty="0" smtClean="0"/>
              <a:t>Dalam mengolah produk bersama, produsen tidak dapat menghindari untuk menghasilkan semua jenis produk bersama.</a:t>
            </a:r>
            <a:endParaRPr lang="id-ID" dirty="0"/>
          </a:p>
        </p:txBody>
      </p:sp>
      <p:sp>
        <p:nvSpPr>
          <p:cNvPr id="3" name="Title 2"/>
          <p:cNvSpPr>
            <a:spLocks noGrp="1"/>
          </p:cNvSpPr>
          <p:nvPr>
            <p:ph type="title"/>
          </p:nvPr>
        </p:nvSpPr>
        <p:spPr/>
        <p:txBody>
          <a:bodyPr>
            <a:normAutofit fontScale="90000"/>
          </a:bodyPr>
          <a:lstStyle/>
          <a:p>
            <a:r>
              <a:rPr lang="id-ID" dirty="0" smtClean="0"/>
              <a:t>Karakteristik Produk Utama dan Produk Sampingan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Produk sampingan memiliki beberapa karakteristik berikut ini.</a:t>
            </a:r>
          </a:p>
          <a:p>
            <a:pPr marL="624078" indent="-514350">
              <a:buAutoNum type="arabicPeriod"/>
            </a:pPr>
            <a:r>
              <a:rPr lang="id-ID" dirty="0" smtClean="0"/>
              <a:t>Produk sampingan bukan merupakan tujuan utama kegiatan produksi.</a:t>
            </a:r>
          </a:p>
          <a:p>
            <a:pPr marL="624078" indent="-514350">
              <a:buAutoNum type="arabicPeriod"/>
            </a:pPr>
            <a:r>
              <a:rPr lang="id-ID" dirty="0" smtClean="0"/>
              <a:t>Harga jual produk sampingan relatif lebih rendah apabila dibandingkan dengan produk utama yang dihasilkan pada saat yang sama.</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dirty="0" smtClean="0"/>
              <a:t>Biaya bersama dapat dialokasikan kepada tiap-tiap produk bersama dengan menggunakan salah satu dari empat metode berikut ini:</a:t>
            </a:r>
          </a:p>
          <a:p>
            <a:pPr marL="624078" indent="-514350">
              <a:buAutoNum type="arabicPeriod"/>
            </a:pPr>
            <a:r>
              <a:rPr lang="id-ID" dirty="0" smtClean="0"/>
              <a:t>Metode nilai pasar atau metode nilai jual relatif</a:t>
            </a:r>
          </a:p>
          <a:p>
            <a:pPr marL="624078" indent="-514350">
              <a:buAutoNum type="arabicPeriod"/>
            </a:pPr>
            <a:r>
              <a:rPr lang="id-ID" dirty="0" smtClean="0"/>
              <a:t>Metode rata-rata biaya per satuan</a:t>
            </a:r>
          </a:p>
          <a:p>
            <a:pPr marL="624078" indent="-514350">
              <a:buAutoNum type="arabicPeriod"/>
            </a:pPr>
            <a:r>
              <a:rPr lang="id-ID" dirty="0" smtClean="0"/>
              <a:t>Metode rata-rata tertimbang</a:t>
            </a:r>
          </a:p>
          <a:p>
            <a:pPr marL="624078" indent="-514350">
              <a:buAutoNum type="arabicPeriod"/>
            </a:pPr>
            <a:r>
              <a:rPr lang="id-ID" dirty="0" smtClean="0"/>
              <a:t>Metode unit kuantitatif atau metode satuan fisik</a:t>
            </a:r>
            <a:endParaRPr lang="id-ID" dirty="0"/>
          </a:p>
        </p:txBody>
      </p:sp>
      <p:sp>
        <p:nvSpPr>
          <p:cNvPr id="3" name="Title 2"/>
          <p:cNvSpPr>
            <a:spLocks noGrp="1"/>
          </p:cNvSpPr>
          <p:nvPr>
            <p:ph type="title"/>
          </p:nvPr>
        </p:nvSpPr>
        <p:spPr/>
        <p:txBody>
          <a:bodyPr/>
          <a:lstStyle/>
          <a:p>
            <a:r>
              <a:rPr lang="id-ID" dirty="0" smtClean="0"/>
              <a:t>Akuntansi Produk Bersama</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Metode Nilai Pasar</a:t>
            </a:r>
          </a:p>
          <a:p>
            <a:pPr>
              <a:buNone/>
            </a:pPr>
            <a:r>
              <a:rPr lang="id-ID" dirty="0" smtClean="0"/>
              <a:t>	Metode ini digunakan oleh perusahaan untuk mengalokasikan biaya bersama kepada produk bersama karena harga jual atau nilai jual produk merupakan perwujudan dari biaya-biaya yang dikeluarkan dalam mengolah produk tersebut.</a:t>
            </a:r>
            <a:endParaRPr lang="id-ID" dirty="0"/>
          </a:p>
        </p:txBody>
      </p:sp>
      <p:sp>
        <p:nvSpPr>
          <p:cNvPr id="3" name="Title 2"/>
          <p:cNvSpPr>
            <a:spLocks noGrp="1"/>
          </p:cNvSpPr>
          <p:nvPr>
            <p:ph type="title"/>
          </p:nvPr>
        </p:nvSpPr>
        <p:spPr/>
        <p:txBody>
          <a:bodyPr/>
          <a:lstStyle/>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id-ID" dirty="0" smtClean="0"/>
              <a:t>Contoh:</a:t>
            </a:r>
          </a:p>
          <a:p>
            <a:pPr>
              <a:buNone/>
            </a:pPr>
            <a:r>
              <a:rPr lang="id-ID" dirty="0" smtClean="0"/>
              <a:t>PT Abadi Buana Citra adalah sebuah perushaan pengilangan minyak. Biaya bersama yang diperlukan untuk proses pengilangan minyak tersebut adalah sebesar Rp. 1.000.000. Proses produksi bersama yang dilaksanakan secara bersamaan adalah bensin sebanyak 40.000 liter, minyak pelumas 35.000 liter, dan minyak tanah 25.000 liter. Harga jual masing-masing produk per liter setelah titik terpisah adalah bensin Rp.1.000, minyak pelumas Rp.750, dan minyak tanah Rp.500.</a:t>
            </a:r>
          </a:p>
          <a:p>
            <a:pPr>
              <a:buNone/>
            </a:pPr>
            <a:r>
              <a:rPr lang="id-ID" dirty="0" smtClean="0"/>
              <a:t>Buatlah alokasi biaya bersama terhadap produk tersebut.</a:t>
            </a:r>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14281" y="1481138"/>
          <a:ext cx="8715435" cy="2214880"/>
        </p:xfrm>
        <a:graphic>
          <a:graphicData uri="http://schemas.openxmlformats.org/drawingml/2006/table">
            <a:tbl>
              <a:tblPr firstRow="1" bandRow="1">
                <a:tableStyleId>{5C22544A-7EE6-4342-B048-85BDC9FD1C3A}</a:tableStyleId>
              </a:tblPr>
              <a:tblGrid>
                <a:gridCol w="1214447"/>
                <a:gridCol w="1071570"/>
                <a:gridCol w="1214446"/>
                <a:gridCol w="1500198"/>
                <a:gridCol w="1000132"/>
                <a:gridCol w="1469580"/>
                <a:gridCol w="1245062"/>
              </a:tblGrid>
              <a:tr h="370840">
                <a:tc>
                  <a:txBody>
                    <a:bodyPr/>
                    <a:lstStyle/>
                    <a:p>
                      <a:pPr algn="ctr"/>
                      <a:r>
                        <a:rPr lang="id-ID" sz="1400" dirty="0" smtClean="0"/>
                        <a:t>Produk </a:t>
                      </a:r>
                    </a:p>
                    <a:p>
                      <a:pPr algn="ctr"/>
                      <a:r>
                        <a:rPr lang="id-ID" sz="1400" dirty="0" smtClean="0"/>
                        <a:t>Bersama</a:t>
                      </a:r>
                      <a:endParaRPr lang="id-ID" sz="1400" dirty="0"/>
                    </a:p>
                  </a:txBody>
                  <a:tcPr/>
                </a:tc>
                <a:tc>
                  <a:txBody>
                    <a:bodyPr/>
                    <a:lstStyle/>
                    <a:p>
                      <a:pPr algn="ctr"/>
                      <a:r>
                        <a:rPr lang="id-ID" sz="1400" dirty="0" smtClean="0"/>
                        <a:t>Jumlah</a:t>
                      </a:r>
                    </a:p>
                    <a:p>
                      <a:pPr algn="ctr"/>
                      <a:r>
                        <a:rPr lang="id-ID" sz="1400" dirty="0" smtClean="0"/>
                        <a:t>Produk</a:t>
                      </a:r>
                    </a:p>
                    <a:p>
                      <a:pPr algn="ctr"/>
                      <a:r>
                        <a:rPr lang="id-ID" sz="1400" dirty="0" smtClean="0"/>
                        <a:t>(1)</a:t>
                      </a:r>
                      <a:endParaRPr lang="id-ID" sz="1400" dirty="0"/>
                    </a:p>
                  </a:txBody>
                  <a:tcPr/>
                </a:tc>
                <a:tc>
                  <a:txBody>
                    <a:bodyPr/>
                    <a:lstStyle/>
                    <a:p>
                      <a:pPr algn="ctr"/>
                      <a:r>
                        <a:rPr lang="id-ID" sz="1400" dirty="0" smtClean="0"/>
                        <a:t>Harga </a:t>
                      </a:r>
                    </a:p>
                    <a:p>
                      <a:pPr algn="ctr"/>
                      <a:r>
                        <a:rPr lang="id-ID" sz="1400" dirty="0" smtClean="0"/>
                        <a:t>Jual/Unit</a:t>
                      </a:r>
                    </a:p>
                    <a:p>
                      <a:pPr algn="ctr"/>
                      <a:r>
                        <a:rPr lang="id-ID" sz="1400" dirty="0" smtClean="0"/>
                        <a:t>(2)</a:t>
                      </a:r>
                      <a:endParaRPr lang="id-ID" sz="1400" dirty="0"/>
                    </a:p>
                  </a:txBody>
                  <a:tcPr/>
                </a:tc>
                <a:tc>
                  <a:txBody>
                    <a:bodyPr/>
                    <a:lstStyle/>
                    <a:p>
                      <a:pPr algn="ctr"/>
                      <a:r>
                        <a:rPr lang="id-ID" sz="1400" dirty="0" smtClean="0"/>
                        <a:t>Nilai Jual</a:t>
                      </a:r>
                    </a:p>
                    <a:p>
                      <a:pPr algn="ctr"/>
                      <a:r>
                        <a:rPr lang="id-ID" sz="1400" dirty="0" smtClean="0"/>
                        <a:t>(3)=(1)x(2)</a:t>
                      </a:r>
                      <a:endParaRPr lang="id-ID" sz="1400" dirty="0"/>
                    </a:p>
                  </a:txBody>
                  <a:tcPr/>
                </a:tc>
                <a:tc>
                  <a:txBody>
                    <a:bodyPr/>
                    <a:lstStyle/>
                    <a:p>
                      <a:pPr algn="ctr"/>
                      <a:r>
                        <a:rPr lang="id-ID" sz="1400" dirty="0" smtClean="0"/>
                        <a:t>Nilai</a:t>
                      </a:r>
                      <a:r>
                        <a:rPr lang="id-ID" sz="1400" baseline="0" dirty="0" smtClean="0"/>
                        <a:t> Jual</a:t>
                      </a:r>
                    </a:p>
                    <a:p>
                      <a:pPr algn="ctr"/>
                      <a:r>
                        <a:rPr lang="id-ID" sz="1400" baseline="0" dirty="0" smtClean="0"/>
                        <a:t>Relatif</a:t>
                      </a:r>
                    </a:p>
                    <a:p>
                      <a:pPr algn="ctr"/>
                      <a:r>
                        <a:rPr lang="id-ID" sz="1400" baseline="0" dirty="0" smtClean="0"/>
                        <a:t>(4)</a:t>
                      </a:r>
                      <a:endParaRPr lang="id-ID" sz="1400" dirty="0"/>
                    </a:p>
                  </a:txBody>
                  <a:tcPr/>
                </a:tc>
                <a:tc>
                  <a:txBody>
                    <a:bodyPr/>
                    <a:lstStyle/>
                    <a:p>
                      <a:pPr algn="ctr"/>
                      <a:r>
                        <a:rPr lang="id-ID" sz="1400" dirty="0" smtClean="0"/>
                        <a:t>Alokasi Biaya Bersama</a:t>
                      </a:r>
                    </a:p>
                    <a:p>
                      <a:pPr algn="ctr"/>
                      <a:r>
                        <a:rPr lang="id-ID" sz="1400" dirty="0" smtClean="0"/>
                        <a:t>(5)=(4)xRp.1Jt</a:t>
                      </a:r>
                      <a:endParaRPr lang="id-ID" sz="1400" dirty="0"/>
                    </a:p>
                  </a:txBody>
                  <a:tcPr/>
                </a:tc>
                <a:tc>
                  <a:txBody>
                    <a:bodyPr/>
                    <a:lstStyle/>
                    <a:p>
                      <a:pPr algn="ctr"/>
                      <a:r>
                        <a:rPr lang="id-ID" sz="1400" dirty="0" smtClean="0"/>
                        <a:t>Biaya/Unit</a:t>
                      </a:r>
                    </a:p>
                    <a:p>
                      <a:pPr algn="ctr"/>
                      <a:r>
                        <a:rPr lang="id-ID" sz="1400" dirty="0" smtClean="0"/>
                        <a:t>(6)=(5)/(1)</a:t>
                      </a:r>
                      <a:endParaRPr lang="id-ID" sz="1400" dirty="0"/>
                    </a:p>
                  </a:txBody>
                  <a:tcPr/>
                </a:tc>
              </a:tr>
              <a:tr h="370840">
                <a:tc>
                  <a:txBody>
                    <a:bodyPr/>
                    <a:lstStyle/>
                    <a:p>
                      <a:r>
                        <a:rPr lang="id-ID" dirty="0" smtClean="0"/>
                        <a:t>Bensin</a:t>
                      </a:r>
                      <a:endParaRPr lang="id-ID" dirty="0"/>
                    </a:p>
                  </a:txBody>
                  <a:tcPr/>
                </a:tc>
                <a:tc>
                  <a:txBody>
                    <a:bodyPr/>
                    <a:lstStyle/>
                    <a:p>
                      <a:pPr algn="r"/>
                      <a:r>
                        <a:rPr lang="id-ID" sz="1400" b="0" dirty="0" smtClean="0"/>
                        <a:t>40.000 </a:t>
                      </a:r>
                      <a:endParaRPr lang="id-ID" sz="1400" b="0" dirty="0"/>
                    </a:p>
                  </a:txBody>
                  <a:tcPr/>
                </a:tc>
                <a:tc>
                  <a:txBody>
                    <a:bodyPr/>
                    <a:lstStyle/>
                    <a:p>
                      <a:pPr algn="r"/>
                      <a:r>
                        <a:rPr lang="id-ID" sz="1400" b="0" dirty="0" smtClean="0"/>
                        <a:t>Rp.1.000</a:t>
                      </a:r>
                      <a:endParaRPr lang="id-ID" sz="1400" b="0" dirty="0"/>
                    </a:p>
                  </a:txBody>
                  <a:tcPr/>
                </a:tc>
                <a:tc>
                  <a:txBody>
                    <a:bodyPr/>
                    <a:lstStyle/>
                    <a:p>
                      <a:pPr algn="r"/>
                      <a:r>
                        <a:rPr lang="id-ID" sz="1400" b="0" dirty="0" smtClean="0"/>
                        <a:t>Rp.40.000.000</a:t>
                      </a:r>
                      <a:endParaRPr lang="id-ID" sz="1400" b="0" dirty="0"/>
                    </a:p>
                  </a:txBody>
                  <a:tcPr/>
                </a:tc>
                <a:tc>
                  <a:txBody>
                    <a:bodyPr/>
                    <a:lstStyle/>
                    <a:p>
                      <a:pPr algn="r"/>
                      <a:r>
                        <a:rPr lang="id-ID" sz="1400" b="0" dirty="0" smtClean="0"/>
                        <a:t>50,80%</a:t>
                      </a:r>
                      <a:endParaRPr lang="id-ID" sz="1400" b="0" dirty="0"/>
                    </a:p>
                  </a:txBody>
                  <a:tcPr/>
                </a:tc>
                <a:tc>
                  <a:txBody>
                    <a:bodyPr/>
                    <a:lstStyle/>
                    <a:p>
                      <a:pPr algn="r"/>
                      <a:r>
                        <a:rPr lang="id-ID" sz="1400" b="0" dirty="0" smtClean="0"/>
                        <a:t>Rp.508.000</a:t>
                      </a:r>
                      <a:endParaRPr lang="id-ID" sz="1400" b="0" dirty="0"/>
                    </a:p>
                  </a:txBody>
                  <a:tcPr/>
                </a:tc>
                <a:tc>
                  <a:txBody>
                    <a:bodyPr/>
                    <a:lstStyle/>
                    <a:p>
                      <a:pPr algn="r"/>
                      <a:r>
                        <a:rPr lang="id-ID" sz="1400" b="0" dirty="0" smtClean="0"/>
                        <a:t>Rp.12,70</a:t>
                      </a:r>
                      <a:endParaRPr lang="id-ID" sz="1400" b="0" dirty="0"/>
                    </a:p>
                  </a:txBody>
                  <a:tcPr/>
                </a:tc>
              </a:tr>
              <a:tr h="370840">
                <a:tc>
                  <a:txBody>
                    <a:bodyPr/>
                    <a:lstStyle/>
                    <a:p>
                      <a:r>
                        <a:rPr lang="id-ID" dirty="0" smtClean="0"/>
                        <a:t>Pelumas</a:t>
                      </a:r>
                      <a:endParaRPr lang="id-ID" dirty="0"/>
                    </a:p>
                  </a:txBody>
                  <a:tcPr/>
                </a:tc>
                <a:tc>
                  <a:txBody>
                    <a:bodyPr/>
                    <a:lstStyle/>
                    <a:p>
                      <a:pPr algn="r"/>
                      <a:r>
                        <a:rPr lang="id-ID" sz="1400" b="0" dirty="0" smtClean="0"/>
                        <a:t>35.000</a:t>
                      </a:r>
                      <a:endParaRPr lang="id-ID" sz="1400" b="0" dirty="0"/>
                    </a:p>
                  </a:txBody>
                  <a:tcPr/>
                </a:tc>
                <a:tc>
                  <a:txBody>
                    <a:bodyPr/>
                    <a:lstStyle/>
                    <a:p>
                      <a:pPr algn="r"/>
                      <a:r>
                        <a:rPr lang="id-ID" sz="1400" b="0" dirty="0" smtClean="0"/>
                        <a:t>Rp.750</a:t>
                      </a:r>
                      <a:endParaRPr lang="id-ID" sz="1400" b="0" dirty="0"/>
                    </a:p>
                  </a:txBody>
                  <a:tcPr/>
                </a:tc>
                <a:tc>
                  <a:txBody>
                    <a:bodyPr/>
                    <a:lstStyle/>
                    <a:p>
                      <a:pPr algn="r"/>
                      <a:r>
                        <a:rPr lang="id-ID" sz="1400" b="0" dirty="0" smtClean="0"/>
                        <a:t>Rp.26.250.000</a:t>
                      </a:r>
                      <a:endParaRPr lang="id-ID" sz="1400" b="0" dirty="0"/>
                    </a:p>
                  </a:txBody>
                  <a:tcPr/>
                </a:tc>
                <a:tc>
                  <a:txBody>
                    <a:bodyPr/>
                    <a:lstStyle/>
                    <a:p>
                      <a:pPr algn="r"/>
                      <a:r>
                        <a:rPr lang="id-ID" sz="1400" b="0" dirty="0" smtClean="0"/>
                        <a:t>33,33%</a:t>
                      </a:r>
                      <a:endParaRPr lang="id-ID" sz="1400" b="0" dirty="0"/>
                    </a:p>
                  </a:txBody>
                  <a:tcPr/>
                </a:tc>
                <a:tc>
                  <a:txBody>
                    <a:bodyPr/>
                    <a:lstStyle/>
                    <a:p>
                      <a:pPr algn="r"/>
                      <a:r>
                        <a:rPr lang="id-ID" sz="1400" b="0" dirty="0" smtClean="0"/>
                        <a:t>Rp.333.300</a:t>
                      </a:r>
                    </a:p>
                  </a:txBody>
                  <a:tcPr/>
                </a:tc>
                <a:tc>
                  <a:txBody>
                    <a:bodyPr/>
                    <a:lstStyle/>
                    <a:p>
                      <a:pPr algn="r"/>
                      <a:r>
                        <a:rPr lang="id-ID" sz="1400" b="0" dirty="0" smtClean="0"/>
                        <a:t>Rp.9,25</a:t>
                      </a:r>
                      <a:endParaRPr lang="id-ID" sz="1400" b="0" dirty="0"/>
                    </a:p>
                  </a:txBody>
                  <a:tcPr/>
                </a:tc>
              </a:tr>
              <a:tr h="370840">
                <a:tc>
                  <a:txBody>
                    <a:bodyPr/>
                    <a:lstStyle/>
                    <a:p>
                      <a:r>
                        <a:rPr lang="id-ID" sz="1200" dirty="0" smtClean="0"/>
                        <a:t>Minyak Tanah</a:t>
                      </a:r>
                      <a:endParaRPr lang="id-ID" sz="1200" dirty="0"/>
                    </a:p>
                  </a:txBody>
                  <a:tcPr/>
                </a:tc>
                <a:tc>
                  <a:txBody>
                    <a:bodyPr/>
                    <a:lstStyle/>
                    <a:p>
                      <a:pPr algn="r"/>
                      <a:r>
                        <a:rPr lang="id-ID" sz="1400" b="0" dirty="0" smtClean="0"/>
                        <a:t>25.000</a:t>
                      </a:r>
                      <a:endParaRPr lang="id-ID" sz="1400" b="0" dirty="0"/>
                    </a:p>
                  </a:txBody>
                  <a:tcPr/>
                </a:tc>
                <a:tc>
                  <a:txBody>
                    <a:bodyPr/>
                    <a:lstStyle/>
                    <a:p>
                      <a:pPr algn="r"/>
                      <a:r>
                        <a:rPr lang="id-ID" sz="1400" b="0" dirty="0" smtClean="0"/>
                        <a:t>Rp.500</a:t>
                      </a:r>
                      <a:endParaRPr lang="id-ID" sz="1400" b="0" dirty="0"/>
                    </a:p>
                  </a:txBody>
                  <a:tcPr/>
                </a:tc>
                <a:tc>
                  <a:txBody>
                    <a:bodyPr/>
                    <a:lstStyle/>
                    <a:p>
                      <a:pPr algn="r"/>
                      <a:r>
                        <a:rPr lang="id-ID" sz="1400" b="0" dirty="0" smtClean="0"/>
                        <a:t>Rp.12.500.000</a:t>
                      </a:r>
                    </a:p>
                  </a:txBody>
                  <a:tcPr/>
                </a:tc>
                <a:tc>
                  <a:txBody>
                    <a:bodyPr/>
                    <a:lstStyle/>
                    <a:p>
                      <a:pPr algn="r"/>
                      <a:r>
                        <a:rPr lang="id-ID" sz="1400" b="0" dirty="0" smtClean="0"/>
                        <a:t>15,87%</a:t>
                      </a:r>
                      <a:endParaRPr lang="id-ID" sz="1400" b="0" dirty="0"/>
                    </a:p>
                  </a:txBody>
                  <a:tcPr/>
                </a:tc>
                <a:tc>
                  <a:txBody>
                    <a:bodyPr/>
                    <a:lstStyle/>
                    <a:p>
                      <a:pPr algn="r"/>
                      <a:r>
                        <a:rPr lang="id-ID" sz="1400" b="0" dirty="0" smtClean="0"/>
                        <a:t>Rp.158.700</a:t>
                      </a:r>
                      <a:endParaRPr lang="id-ID" sz="1400" b="0" dirty="0"/>
                    </a:p>
                  </a:txBody>
                  <a:tcPr/>
                </a:tc>
                <a:tc>
                  <a:txBody>
                    <a:bodyPr/>
                    <a:lstStyle/>
                    <a:p>
                      <a:pPr algn="r"/>
                      <a:r>
                        <a:rPr lang="id-ID" sz="1400" b="0" dirty="0" smtClean="0"/>
                        <a:t>Rp.6,35</a:t>
                      </a:r>
                      <a:endParaRPr lang="id-ID" sz="1400" b="0" dirty="0"/>
                    </a:p>
                  </a:txBody>
                  <a:tcPr/>
                </a:tc>
              </a:tr>
              <a:tr h="370840">
                <a:tc>
                  <a:txBody>
                    <a:bodyPr/>
                    <a:lstStyle/>
                    <a:p>
                      <a:r>
                        <a:rPr lang="id-ID" b="1" dirty="0" smtClean="0">
                          <a:solidFill>
                            <a:srgbClr val="FF0000"/>
                          </a:solidFill>
                        </a:rPr>
                        <a:t>Total</a:t>
                      </a:r>
                      <a:endParaRPr lang="id-ID" b="1" dirty="0">
                        <a:solidFill>
                          <a:srgbClr val="FF0000"/>
                        </a:solidFill>
                      </a:endParaRPr>
                    </a:p>
                  </a:txBody>
                  <a:tcPr/>
                </a:tc>
                <a:tc>
                  <a:txBody>
                    <a:bodyPr/>
                    <a:lstStyle/>
                    <a:p>
                      <a:pPr algn="r"/>
                      <a:r>
                        <a:rPr lang="id-ID" sz="1400" b="1" dirty="0" smtClean="0">
                          <a:solidFill>
                            <a:srgbClr val="FF0000"/>
                          </a:solidFill>
                        </a:rPr>
                        <a:t>100.000</a:t>
                      </a:r>
                      <a:endParaRPr lang="id-ID" sz="1400" b="1" dirty="0">
                        <a:solidFill>
                          <a:srgbClr val="FF0000"/>
                        </a:solidFill>
                      </a:endParaRPr>
                    </a:p>
                  </a:txBody>
                  <a:tcPr/>
                </a:tc>
                <a:tc>
                  <a:txBody>
                    <a:bodyPr/>
                    <a:lstStyle/>
                    <a:p>
                      <a:pPr algn="r"/>
                      <a:endParaRPr lang="id-ID" sz="1400" b="1" dirty="0">
                        <a:solidFill>
                          <a:srgbClr val="FF0000"/>
                        </a:solidFill>
                      </a:endParaRPr>
                    </a:p>
                  </a:txBody>
                  <a:tcPr/>
                </a:tc>
                <a:tc>
                  <a:txBody>
                    <a:bodyPr/>
                    <a:lstStyle/>
                    <a:p>
                      <a:pPr algn="r"/>
                      <a:r>
                        <a:rPr lang="id-ID" sz="1400" b="1" dirty="0" smtClean="0">
                          <a:solidFill>
                            <a:srgbClr val="FF0000"/>
                          </a:solidFill>
                        </a:rPr>
                        <a:t>Rp.78.750.000</a:t>
                      </a:r>
                      <a:endParaRPr lang="id-ID" sz="1400" b="1" dirty="0">
                        <a:solidFill>
                          <a:srgbClr val="FF0000"/>
                        </a:solidFill>
                      </a:endParaRPr>
                    </a:p>
                  </a:txBody>
                  <a:tcPr/>
                </a:tc>
                <a:tc>
                  <a:txBody>
                    <a:bodyPr/>
                    <a:lstStyle/>
                    <a:p>
                      <a:pPr algn="r"/>
                      <a:r>
                        <a:rPr lang="id-ID" sz="1400" b="1" dirty="0" smtClean="0">
                          <a:solidFill>
                            <a:srgbClr val="FF0000"/>
                          </a:solidFill>
                        </a:rPr>
                        <a:t>100%</a:t>
                      </a:r>
                      <a:endParaRPr lang="id-ID" sz="1400" b="1" dirty="0">
                        <a:solidFill>
                          <a:srgbClr val="FF0000"/>
                        </a:solidFill>
                      </a:endParaRPr>
                    </a:p>
                  </a:txBody>
                  <a:tcPr/>
                </a:tc>
                <a:tc>
                  <a:txBody>
                    <a:bodyPr/>
                    <a:lstStyle/>
                    <a:p>
                      <a:pPr algn="r"/>
                      <a:r>
                        <a:rPr lang="id-ID" sz="1400" b="1" dirty="0" smtClean="0">
                          <a:solidFill>
                            <a:srgbClr val="FF0000"/>
                          </a:solidFill>
                        </a:rPr>
                        <a:t>Rp.1.000.000</a:t>
                      </a:r>
                      <a:endParaRPr lang="id-ID" sz="1400" b="1" dirty="0">
                        <a:solidFill>
                          <a:srgbClr val="FF0000"/>
                        </a:solidFill>
                      </a:endParaRPr>
                    </a:p>
                  </a:txBody>
                  <a:tcPr/>
                </a:tc>
                <a:tc>
                  <a:txBody>
                    <a:bodyPr/>
                    <a:lstStyle/>
                    <a:p>
                      <a:pPr algn="r"/>
                      <a:endParaRPr lang="id-ID" sz="1400" b="1" dirty="0">
                        <a:solidFill>
                          <a:srgbClr val="FF0000"/>
                        </a:solidFill>
                      </a:endParaRPr>
                    </a:p>
                  </a:txBody>
                  <a:tcPr/>
                </a:tc>
              </a:tr>
            </a:tbl>
          </a:graphicData>
        </a:graphic>
      </p:graphicFrame>
      <p:sp>
        <p:nvSpPr>
          <p:cNvPr id="3" name="Title 2"/>
          <p:cNvSpPr>
            <a:spLocks noGrp="1"/>
          </p:cNvSpPr>
          <p:nvPr>
            <p:ph type="title"/>
          </p:nvPr>
        </p:nvSpPr>
        <p:spPr/>
        <p:txBody>
          <a:bodyPr/>
          <a:lstStyle/>
          <a:p>
            <a:r>
              <a:rPr lang="id-ID" dirty="0" smtClean="0"/>
              <a:t>Metode Nilai Pasar</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Metode Rata-Rata Biaya Per Satuan</a:t>
            </a:r>
          </a:p>
          <a:p>
            <a:pPr>
              <a:buNone/>
            </a:pPr>
            <a:r>
              <a:rPr lang="id-ID" dirty="0" smtClean="0"/>
              <a:t>	Metode ini digunakan oleh perusahaan yang menghasilkan beberapa macam produk dari satu proses bersama.</a:t>
            </a:r>
            <a:endParaRPr lang="id-ID" dirty="0"/>
          </a:p>
        </p:txBody>
      </p:sp>
      <p:sp>
        <p:nvSpPr>
          <p:cNvPr id="3" name="Title 2"/>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296</TotalTime>
  <Words>1097</Words>
  <Application>Microsoft Office PowerPoint</Application>
  <PresentationFormat>On-screen Show (4:3)</PresentationFormat>
  <Paragraphs>268</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Penentuan Biaya Produk Bersama dan Produk Sampingan</vt:lpstr>
      <vt:lpstr>Definisi Produk Bersama dan Produk Sampingan</vt:lpstr>
      <vt:lpstr>Karakteristik Produk Utama dan Produk Sampingan</vt:lpstr>
      <vt:lpstr>PowerPoint Presentation</vt:lpstr>
      <vt:lpstr>Akuntansi Produk Bersama</vt:lpstr>
      <vt:lpstr>PowerPoint Presentation</vt:lpstr>
      <vt:lpstr>PowerPoint Presentation</vt:lpstr>
      <vt:lpstr>Metode Nilai Pasar</vt:lpstr>
      <vt:lpstr>PowerPoint Presentation</vt:lpstr>
      <vt:lpstr>PowerPoint Presentation</vt:lpstr>
      <vt:lpstr>Metode Rata-Rata Biaya Per Satuan</vt:lpstr>
      <vt:lpstr>PowerPoint Presentation</vt:lpstr>
      <vt:lpstr>PowerPoint Presentation</vt:lpstr>
      <vt:lpstr>Metode Rata-Rata Tertimbang</vt:lpstr>
      <vt:lpstr>PowerPoint Presentation</vt:lpstr>
      <vt:lpstr>PowerPoint Presentation</vt:lpstr>
      <vt:lpstr>Metode Unit Kuantitatif</vt:lpstr>
      <vt:lpstr>Metode Penentuan Biaya Produk Sampingan</vt:lpstr>
      <vt:lpstr>Metode Tanpa Alokasi</vt:lpstr>
      <vt:lpstr>Lapran Laba Rugi PT Graha Anugerah Insani</vt:lpstr>
      <vt:lpstr>Pendapatan produk sampingan sebagai pendapatan lain-lain</vt:lpstr>
      <vt:lpstr>Pendapatan produk sampingan sebagai tambahan pendapatan penjualan</vt:lpstr>
      <vt:lpstr>Pendapatan produk sampingan sebagai pengurang harga pokok penjualan</vt:lpstr>
      <vt:lpstr>Pendapatan produk sampingan sebagai pengurang biaya produksi</vt:lpstr>
      <vt:lpstr>PowerPoint Presentation</vt:lpstr>
      <vt:lpstr>Metode dengan Alokasi</vt:lpstr>
      <vt:lpstr>PowerPoint Presentation</vt:lpstr>
      <vt:lpstr>PowerPoint Presentation</vt:lpstr>
      <vt:lpstr>Analisis biaya bersama untuk pengambilan keputusan manajemen dan analisis kemampuan menghasilkan laba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Penentuan Biaya Produk Bersama dan Produk Sampingan</dc:title>
  <dc:creator>asus</dc:creator>
  <cp:lastModifiedBy>FE UNISMA DELL</cp:lastModifiedBy>
  <cp:revision>50</cp:revision>
  <dcterms:created xsi:type="dcterms:W3CDTF">2015-11-29T00:21:19Z</dcterms:created>
  <dcterms:modified xsi:type="dcterms:W3CDTF">2016-12-13T05:41:52Z</dcterms:modified>
</cp:coreProperties>
</file>